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84" r:id="rId3"/>
    <p:sldId id="286" r:id="rId4"/>
    <p:sldId id="285" r:id="rId5"/>
    <p:sldId id="257" r:id="rId6"/>
    <p:sldId id="258" r:id="rId7"/>
    <p:sldId id="259" r:id="rId8"/>
    <p:sldId id="260" r:id="rId9"/>
    <p:sldId id="261" r:id="rId10"/>
    <p:sldId id="276" r:id="rId11"/>
    <p:sldId id="275" r:id="rId12"/>
    <p:sldId id="262" r:id="rId13"/>
    <p:sldId id="263" r:id="rId14"/>
    <p:sldId id="264" r:id="rId15"/>
    <p:sldId id="266" r:id="rId16"/>
    <p:sldId id="265" r:id="rId17"/>
    <p:sldId id="305" r:id="rId18"/>
    <p:sldId id="267" r:id="rId19"/>
    <p:sldId id="268" r:id="rId20"/>
    <p:sldId id="269" r:id="rId21"/>
    <p:sldId id="270" r:id="rId22"/>
    <p:sldId id="271" r:id="rId23"/>
    <p:sldId id="308" r:id="rId24"/>
    <p:sldId id="309" r:id="rId25"/>
    <p:sldId id="272" r:id="rId26"/>
    <p:sldId id="273" r:id="rId27"/>
    <p:sldId id="274" r:id="rId28"/>
    <p:sldId id="30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307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-irdata\KCCDIR\Personal\PC\Mike\surveys\Climate\2022%20KCCD%20Climate%20Survey\Climate%20Survey%20Tabular%20Data%20for%20PC%20College%20Council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General</a:t>
            </a:r>
            <a:r>
              <a:rPr lang="en-US" baseline="0"/>
              <a:t> Satsfaction (% who are etremely or somewhat satisfied on these items)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Sheet1!$B$3:$B$4</c:f>
              <c:strCache>
                <c:ptCount val="2"/>
                <c:pt idx="0">
                  <c:v>Satsifaction with PC as a place to work</c:v>
                </c:pt>
                <c:pt idx="1">
                  <c:v>Satisfied with PC's ability to fulfill its Mission Statement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 formatCode="0%">
                  <c:v>0.80200000000000005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5-480C-B93B-ADCF55B1A9DC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Sheet1!$B$3:$B$4</c:f>
              <c:strCache>
                <c:ptCount val="2"/>
                <c:pt idx="0">
                  <c:v>Satsifaction with PC as a place to work</c:v>
                </c:pt>
                <c:pt idx="1">
                  <c:v>Satisfied with PC's ability to fulfill its Mission Statement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0.75</c:v>
                </c:pt>
                <c:pt idx="1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15-480C-B93B-ADCF55B1A9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5934863"/>
        <c:axId val="1505935279"/>
      </c:barChart>
      <c:catAx>
        <c:axId val="1505934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935279"/>
        <c:crosses val="autoZero"/>
        <c:auto val="1"/>
        <c:lblAlgn val="ctr"/>
        <c:lblOffset val="100"/>
        <c:noMultiLvlLbl val="0"/>
      </c:catAx>
      <c:valAx>
        <c:axId val="150593527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934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Sense of</a:t>
            </a:r>
            <a:r>
              <a:rPr lang="en-US" baseline="0"/>
              <a:t> Belonging (% who strongly or somewhat agree)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Sheet1!$C$43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Sheet1!$B$44:$B$49</c:f>
              <c:strCache>
                <c:ptCount val="6"/>
                <c:pt idx="0">
                  <c:v>I feel valued as an employee</c:v>
                </c:pt>
                <c:pt idx="1">
                  <c:v>Department I work in values my contributions</c:v>
                </c:pt>
                <c:pt idx="2">
                  <c:v>I feel a sense of belonging to my work location</c:v>
                </c:pt>
                <c:pt idx="3">
                  <c:v>My teaching is valued by faculty in my department</c:v>
                </c:pt>
                <c:pt idx="4">
                  <c:v>My service is valued by faculty in my department</c:v>
                </c:pt>
                <c:pt idx="5">
                  <c:v>My mentoring is valued by faculty in my department</c:v>
                </c:pt>
              </c:strCache>
            </c:strRef>
          </c:cat>
          <c:val>
            <c:numRef>
              <c:f>Sheet1!$C$44:$C$49</c:f>
              <c:numCache>
                <c:formatCode>0%</c:formatCode>
                <c:ptCount val="6"/>
                <c:pt idx="0">
                  <c:v>0.71199999999999997</c:v>
                </c:pt>
                <c:pt idx="1">
                  <c:v>0.84699999999999998</c:v>
                </c:pt>
                <c:pt idx="2">
                  <c:v>0.755</c:v>
                </c:pt>
                <c:pt idx="3">
                  <c:v>0.91100000000000003</c:v>
                </c:pt>
                <c:pt idx="4">
                  <c:v>0.85699999999999998</c:v>
                </c:pt>
                <c:pt idx="5">
                  <c:v>0.71399999999999997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7-471C-B5C7-E35003D86678}"/>
            </c:ext>
          </c:extLst>
        </c:ser>
        <c:ser>
          <c:idx val="1"/>
          <c:order val="1"/>
          <c:tx>
            <c:strRef>
              <c:f>Sheet1!$D$43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Sheet1!$B$44:$B$49</c:f>
              <c:strCache>
                <c:ptCount val="6"/>
                <c:pt idx="0">
                  <c:v>I feel valued as an employee</c:v>
                </c:pt>
                <c:pt idx="1">
                  <c:v>Department I work in values my contributions</c:v>
                </c:pt>
                <c:pt idx="2">
                  <c:v>I feel a sense of belonging to my work location</c:v>
                </c:pt>
                <c:pt idx="3">
                  <c:v>My teaching is valued by faculty in my department</c:v>
                </c:pt>
                <c:pt idx="4">
                  <c:v>My service is valued by faculty in my department</c:v>
                </c:pt>
                <c:pt idx="5">
                  <c:v>My mentoring is valued by faculty in my department</c:v>
                </c:pt>
              </c:strCache>
            </c:strRef>
          </c:cat>
          <c:val>
            <c:numRef>
              <c:f>Sheet1!$D$44:$D$49</c:f>
              <c:numCache>
                <c:formatCode>0%</c:formatCode>
                <c:ptCount val="6"/>
                <c:pt idx="0">
                  <c:v>0.68500000000000005</c:v>
                </c:pt>
                <c:pt idx="1">
                  <c:v>0.81699999999999995</c:v>
                </c:pt>
                <c:pt idx="2">
                  <c:v>0.74299999999999999</c:v>
                </c:pt>
                <c:pt idx="3">
                  <c:v>0.88900000000000001</c:v>
                </c:pt>
                <c:pt idx="4">
                  <c:v>0.90700000000000003</c:v>
                </c:pt>
                <c:pt idx="5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57-471C-B5C7-E35003D866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489123231"/>
        <c:axId val="1489124063"/>
      </c:barChart>
      <c:catAx>
        <c:axId val="148912323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124063"/>
        <c:crosses val="autoZero"/>
        <c:auto val="1"/>
        <c:lblAlgn val="ctr"/>
        <c:lblOffset val="100"/>
        <c:noMultiLvlLbl val="0"/>
      </c:catAx>
      <c:valAx>
        <c:axId val="148912406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123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Work Environment</a:t>
            </a:r>
            <a:r>
              <a:rPr lang="en-US" baseline="0"/>
              <a:t> (% who strongly or somewhat agree)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Sheet1!$C$53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Sheet1!$B$54:$B$58</c:f>
              <c:strCache>
                <c:ptCount val="5"/>
                <c:pt idx="0">
                  <c:v>College is adequately maintained</c:v>
                </c:pt>
                <c:pt idx="1">
                  <c:v>Is an attractive facility</c:v>
                </c:pt>
                <c:pt idx="2">
                  <c:v>Is kept clean</c:v>
                </c:pt>
                <c:pt idx="3">
                  <c:v>Feel safe at my work location</c:v>
                </c:pt>
                <c:pt idx="4">
                  <c:v>Provided adequate technology and support</c:v>
                </c:pt>
              </c:strCache>
            </c:strRef>
          </c:cat>
          <c:val>
            <c:numRef>
              <c:f>Sheet1!$C$54:$C$58</c:f>
              <c:numCache>
                <c:formatCode>0%</c:formatCode>
                <c:ptCount val="5"/>
                <c:pt idx="0">
                  <c:v>0.83799999999999997</c:v>
                </c:pt>
                <c:pt idx="1">
                  <c:v>0.79300000000000004</c:v>
                </c:pt>
                <c:pt idx="2">
                  <c:v>0.82899999999999996</c:v>
                </c:pt>
                <c:pt idx="3">
                  <c:v>0.79300000000000004</c:v>
                </c:pt>
                <c:pt idx="4">
                  <c:v>0.77100000000000002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88-4635-BDBA-FADF2E20E3D1}"/>
            </c:ext>
          </c:extLst>
        </c:ser>
        <c:ser>
          <c:idx val="1"/>
          <c:order val="1"/>
          <c:tx>
            <c:strRef>
              <c:f>Sheet1!$D$53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Sheet1!$B$54:$B$58</c:f>
              <c:strCache>
                <c:ptCount val="5"/>
                <c:pt idx="0">
                  <c:v>College is adequately maintained</c:v>
                </c:pt>
                <c:pt idx="1">
                  <c:v>Is an attractive facility</c:v>
                </c:pt>
                <c:pt idx="2">
                  <c:v>Is kept clean</c:v>
                </c:pt>
                <c:pt idx="3">
                  <c:v>Feel safe at my work location</c:v>
                </c:pt>
                <c:pt idx="4">
                  <c:v>Provided adequate technology and support</c:v>
                </c:pt>
              </c:strCache>
            </c:strRef>
          </c:cat>
          <c:val>
            <c:numRef>
              <c:f>Sheet1!$D$54:$D$58</c:f>
              <c:numCache>
                <c:formatCode>0%</c:formatCode>
                <c:ptCount val="5"/>
                <c:pt idx="0">
                  <c:v>0.73099999999999998</c:v>
                </c:pt>
                <c:pt idx="1">
                  <c:v>0.75</c:v>
                </c:pt>
                <c:pt idx="2">
                  <c:v>0.85199999999999998</c:v>
                </c:pt>
                <c:pt idx="3">
                  <c:v>0.70399999999999996</c:v>
                </c:pt>
                <c:pt idx="4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88-4635-BDBA-FADF2E20E3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09357023"/>
        <c:axId val="1509359103"/>
      </c:barChart>
      <c:catAx>
        <c:axId val="15093570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359103"/>
        <c:crosses val="autoZero"/>
        <c:auto val="1"/>
        <c:lblAlgn val="ctr"/>
        <c:lblOffset val="100"/>
        <c:noMultiLvlLbl val="0"/>
      </c:catAx>
      <c:valAx>
        <c:axId val="150935910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35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Complaints</a:t>
            </a:r>
            <a:r>
              <a:rPr lang="en-US" baseline="0"/>
              <a:t> and Policy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Sheet1!$C$62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Sheet1!$B$63:$B$65</c:f>
              <c:strCache>
                <c:ptCount val="3"/>
                <c:pt idx="0">
                  <c:v>Management considers faculty &amp; staff concerns when making policy</c:v>
                </c:pt>
                <c:pt idx="1">
                  <c:v>I understand reporting policies and how to report discrimination/harassment</c:v>
                </c:pt>
                <c:pt idx="2">
                  <c:v>I feel comfortable bringing forward a complaint</c:v>
                </c:pt>
              </c:strCache>
            </c:strRef>
          </c:cat>
          <c:val>
            <c:numRef>
              <c:f>Sheet1!$C$63:$C$65</c:f>
              <c:numCache>
                <c:formatCode>0%</c:formatCode>
                <c:ptCount val="3"/>
                <c:pt idx="0">
                  <c:v>0.47699999999999998</c:v>
                </c:pt>
                <c:pt idx="1">
                  <c:v>0.76600000000000001</c:v>
                </c:pt>
                <c:pt idx="2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1-49FA-9EF3-3F65E666E635}"/>
            </c:ext>
          </c:extLst>
        </c:ser>
        <c:ser>
          <c:idx val="1"/>
          <c:order val="1"/>
          <c:tx>
            <c:strRef>
              <c:f>Sheet1!$D$62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Sheet1!$B$63:$B$65</c:f>
              <c:strCache>
                <c:ptCount val="3"/>
                <c:pt idx="0">
                  <c:v>Management considers faculty &amp; staff concerns when making policy</c:v>
                </c:pt>
                <c:pt idx="1">
                  <c:v>I understand reporting policies and how to report discrimination/harassment</c:v>
                </c:pt>
                <c:pt idx="2">
                  <c:v>I feel comfortable bringing forward a complaint</c:v>
                </c:pt>
              </c:strCache>
            </c:strRef>
          </c:cat>
          <c:val>
            <c:numRef>
              <c:f>Sheet1!$D$63:$D$65</c:f>
              <c:numCache>
                <c:formatCode>0%</c:formatCode>
                <c:ptCount val="3"/>
                <c:pt idx="0">
                  <c:v>0.45800000000000002</c:v>
                </c:pt>
                <c:pt idx="1">
                  <c:v>0.67600000000000005</c:v>
                </c:pt>
                <c:pt idx="2">
                  <c:v>0.59299999999999997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61-49FA-9EF3-3F65E666E6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95739279"/>
        <c:axId val="1495738031"/>
      </c:barChart>
      <c:catAx>
        <c:axId val="149573927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738031"/>
        <c:crosses val="autoZero"/>
        <c:auto val="1"/>
        <c:lblAlgn val="ctr"/>
        <c:lblOffset val="100"/>
        <c:noMultiLvlLbl val="0"/>
      </c:catAx>
      <c:valAx>
        <c:axId val="149573803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739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Decision-making (% who strongly</a:t>
            </a:r>
            <a:r>
              <a:rPr lang="en-US" baseline="0"/>
              <a:t>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Sheet1!$C$68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Sheet1!$B$69:$B$72</c:f>
              <c:strCache>
                <c:ptCount val="4"/>
                <c:pt idx="0">
                  <c:v>I understand the decision making process at my work location</c:v>
                </c:pt>
                <c:pt idx="1">
                  <c:v>The decision making process at my work location is effective</c:v>
                </c:pt>
                <c:pt idx="2">
                  <c:v>I understand the decision making process for KCCD</c:v>
                </c:pt>
                <c:pt idx="3">
                  <c:v>The decision making process for KCCD is effective</c:v>
                </c:pt>
              </c:strCache>
            </c:strRef>
          </c:cat>
          <c:val>
            <c:numRef>
              <c:f>Sheet1!$C$69:$C$72</c:f>
              <c:numCache>
                <c:formatCode>0%</c:formatCode>
                <c:ptCount val="4"/>
                <c:pt idx="0">
                  <c:v>0.627</c:v>
                </c:pt>
                <c:pt idx="1">
                  <c:v>0.53200000000000003</c:v>
                </c:pt>
                <c:pt idx="2">
                  <c:v>0.47699999999999998</c:v>
                </c:pt>
                <c:pt idx="3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FC-40E6-81FC-3D4BA5FCA691}"/>
            </c:ext>
          </c:extLst>
        </c:ser>
        <c:ser>
          <c:idx val="1"/>
          <c:order val="1"/>
          <c:tx>
            <c:strRef>
              <c:f>Sheet1!$D$68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Sheet1!$B$69:$B$72</c:f>
              <c:strCache>
                <c:ptCount val="4"/>
                <c:pt idx="0">
                  <c:v>I understand the decision making process at my work location</c:v>
                </c:pt>
                <c:pt idx="1">
                  <c:v>The decision making process at my work location is effective</c:v>
                </c:pt>
                <c:pt idx="2">
                  <c:v>I understand the decision making process for KCCD</c:v>
                </c:pt>
                <c:pt idx="3">
                  <c:v>The decision making process for KCCD is effective</c:v>
                </c:pt>
              </c:strCache>
            </c:strRef>
          </c:cat>
          <c:val>
            <c:numRef>
              <c:f>Sheet1!$D$69:$D$72</c:f>
              <c:numCache>
                <c:formatCode>0%</c:formatCode>
                <c:ptCount val="4"/>
                <c:pt idx="0">
                  <c:v>0.60599999999999998</c:v>
                </c:pt>
                <c:pt idx="1">
                  <c:v>0.45900000000000002</c:v>
                </c:pt>
                <c:pt idx="2">
                  <c:v>0.45900000000000002</c:v>
                </c:pt>
                <c:pt idx="3">
                  <c:v>0.36099999999999999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FC-40E6-81FC-3D4BA5FCA6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95739695"/>
        <c:axId val="1495736367"/>
      </c:barChart>
      <c:catAx>
        <c:axId val="14957396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736367"/>
        <c:crosses val="autoZero"/>
        <c:auto val="1"/>
        <c:lblAlgn val="ctr"/>
        <c:lblOffset val="100"/>
        <c:noMultiLvlLbl val="0"/>
      </c:catAx>
      <c:valAx>
        <c:axId val="149573636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739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Information flow (% who strongly or somewhat</a:t>
            </a:r>
            <a:r>
              <a:rPr lang="en-US" baseline="0"/>
              <a:t>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Sheet1!$B$75</c:f>
              <c:strCache>
                <c:ptCount val="1"/>
                <c:pt idx="0">
                  <c:v>Information flows well upward through the organizational structure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Sheet1!$C$74:$D$74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Sheet1!$C$75:$D$75</c:f>
              <c:numCache>
                <c:formatCode>0%</c:formatCode>
                <c:ptCount val="2"/>
                <c:pt idx="0">
                  <c:v>0.42299999999999999</c:v>
                </c:pt>
                <c:pt idx="1">
                  <c:v>0.315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6-4B9D-B8EC-66D406948C28}"/>
            </c:ext>
          </c:extLst>
        </c:ser>
        <c:ser>
          <c:idx val="1"/>
          <c:order val="1"/>
          <c:tx>
            <c:strRef>
              <c:f>Sheet1!$B$76</c:f>
              <c:strCache>
                <c:ptCount val="1"/>
                <c:pt idx="0">
                  <c:v>Information flows well downward through the organizational structure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Sheet1!$C$74:$D$74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Sheet1!$C$76:$D$76</c:f>
              <c:numCache>
                <c:formatCode>0%</c:formatCode>
                <c:ptCount val="2"/>
                <c:pt idx="0">
                  <c:v>0.38200000000000001</c:v>
                </c:pt>
                <c:pt idx="1">
                  <c:v>0.32100000000000001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6-4B9D-B8EC-66D406948C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1343615"/>
        <c:axId val="2041343199"/>
      </c:barChart>
      <c:catAx>
        <c:axId val="204134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343199"/>
        <c:crosses val="autoZero"/>
        <c:auto val="1"/>
        <c:lblAlgn val="ctr"/>
        <c:lblOffset val="100"/>
        <c:noMultiLvlLbl val="0"/>
      </c:catAx>
      <c:valAx>
        <c:axId val="2041343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34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Informationand decision-making</a:t>
            </a:r>
            <a:r>
              <a:rPr lang="en-US" baseline="0"/>
              <a:t> (% who say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Sheet1!$C$79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Sheet1!$B$80:$B$83</c:f>
              <c:strCache>
                <c:ptCount val="4"/>
                <c:pt idx="0">
                  <c:v>I feel consulted and listened to regarding decisions</c:v>
                </c:pt>
                <c:pt idx="1">
                  <c:v>Employees at all levels and classifications are sufficiently involved in campus decision-making</c:v>
                </c:pt>
                <c:pt idx="2">
                  <c:v>I have sufficient information to perform my job</c:v>
                </c:pt>
                <c:pt idx="3">
                  <c:v>I am satisfied with my opportunities to participate in key institutional decisions</c:v>
                </c:pt>
              </c:strCache>
            </c:strRef>
          </c:cat>
          <c:val>
            <c:numRef>
              <c:f>Sheet1!$C$80:$C$83</c:f>
              <c:numCache>
                <c:formatCode>0%</c:formatCode>
                <c:ptCount val="4"/>
                <c:pt idx="0">
                  <c:v>0.56399999999999995</c:v>
                </c:pt>
                <c:pt idx="1">
                  <c:v>0.40500000000000003</c:v>
                </c:pt>
                <c:pt idx="2">
                  <c:v>0.81100000000000005</c:v>
                </c:pt>
                <c:pt idx="3">
                  <c:v>0.52700000000000002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C9-432A-BFAE-C40609580036}"/>
            </c:ext>
          </c:extLst>
        </c:ser>
        <c:ser>
          <c:idx val="1"/>
          <c:order val="1"/>
          <c:tx>
            <c:strRef>
              <c:f>Sheet1!$D$79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Sheet1!$B$80:$B$83</c:f>
              <c:strCache>
                <c:ptCount val="4"/>
                <c:pt idx="0">
                  <c:v>I feel consulted and listened to regarding decisions</c:v>
                </c:pt>
                <c:pt idx="1">
                  <c:v>Employees at all levels and classifications are sufficiently involved in campus decision-making</c:v>
                </c:pt>
                <c:pt idx="2">
                  <c:v>I have sufficient information to perform my job</c:v>
                </c:pt>
                <c:pt idx="3">
                  <c:v>I am satisfied with my opportunities to participate in key institutional decisions</c:v>
                </c:pt>
              </c:strCache>
            </c:strRef>
          </c:cat>
          <c:val>
            <c:numRef>
              <c:f>Sheet1!$D$80:$D$83</c:f>
              <c:numCache>
                <c:formatCode>0%</c:formatCode>
                <c:ptCount val="4"/>
                <c:pt idx="0">
                  <c:v>0.55600000000000005</c:v>
                </c:pt>
                <c:pt idx="1">
                  <c:v>0.38300000000000001</c:v>
                </c:pt>
                <c:pt idx="2">
                  <c:v>0.79600000000000004</c:v>
                </c:pt>
                <c:pt idx="3">
                  <c:v>0.55700000000000005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C9-432A-BFAE-C406095800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02297663"/>
        <c:axId val="1102299327"/>
      </c:barChart>
      <c:catAx>
        <c:axId val="11022976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299327"/>
        <c:crosses val="autoZero"/>
        <c:auto val="1"/>
        <c:lblAlgn val="ctr"/>
        <c:lblOffset val="100"/>
        <c:noMultiLvlLbl val="0"/>
      </c:catAx>
      <c:valAx>
        <c:axId val="110229932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297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Participatory</a:t>
            </a:r>
            <a:r>
              <a:rPr lang="en-US" baseline="0"/>
              <a:t> Governance (% who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Sheet1!$C$86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Sheet1!$B$87:$B$88</c:f>
              <c:strCache>
                <c:ptCount val="2"/>
                <c:pt idx="0">
                  <c:v>My representatives on governance committees keep me informed</c:v>
                </c:pt>
                <c:pt idx="1">
                  <c:v>My representatives on governance committees as for my input</c:v>
                </c:pt>
              </c:strCache>
            </c:strRef>
          </c:cat>
          <c:val>
            <c:numRef>
              <c:f>Sheet1!$C$87:$C$88</c:f>
              <c:numCache>
                <c:formatCode>0%</c:formatCode>
                <c:ptCount val="2"/>
                <c:pt idx="0">
                  <c:v>0.66400000000000003</c:v>
                </c:pt>
                <c:pt idx="1">
                  <c:v>0.59499999999999997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AC-4734-8719-49CAF6E07A5A}"/>
            </c:ext>
          </c:extLst>
        </c:ser>
        <c:ser>
          <c:idx val="1"/>
          <c:order val="1"/>
          <c:tx>
            <c:strRef>
              <c:f>Sheet1!$D$86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Sheet1!$B$87:$B$88</c:f>
              <c:strCache>
                <c:ptCount val="2"/>
                <c:pt idx="0">
                  <c:v>My representatives on governance committees keep me informed</c:v>
                </c:pt>
                <c:pt idx="1">
                  <c:v>My representatives on governance committees as for my input</c:v>
                </c:pt>
              </c:strCache>
            </c:strRef>
          </c:cat>
          <c:val>
            <c:numRef>
              <c:f>Sheet1!$D$87:$D$88</c:f>
              <c:numCache>
                <c:formatCode>0%</c:formatCode>
                <c:ptCount val="2"/>
                <c:pt idx="0">
                  <c:v>0.64500000000000002</c:v>
                </c:pt>
                <c:pt idx="1">
                  <c:v>0.63900000000000001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AC-4734-8719-49CAF6E07A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8941039"/>
        <c:axId val="1508938127"/>
      </c:barChart>
      <c:catAx>
        <c:axId val="150894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8938127"/>
        <c:crosses val="autoZero"/>
        <c:auto val="1"/>
        <c:lblAlgn val="ctr"/>
        <c:lblOffset val="100"/>
        <c:noMultiLvlLbl val="0"/>
      </c:catAx>
      <c:valAx>
        <c:axId val="150893812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894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Communication flow (% who strongly</a:t>
            </a:r>
            <a:r>
              <a:rPr lang="en-US" baseline="0"/>
              <a:t>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Sheet1!$C$91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Sheet1!$B$92:$B$93</c:f>
              <c:strCache>
                <c:ptCount val="2"/>
                <c:pt idx="0">
                  <c:v>Relevant info affecting KCCD as a whole is effectively communicated throughout the district</c:v>
                </c:pt>
                <c:pt idx="1">
                  <c:v>Relevant info affecting my workplace is effectively communicated</c:v>
                </c:pt>
              </c:strCache>
            </c:strRef>
          </c:cat>
          <c:val>
            <c:numRef>
              <c:f>Sheet1!$C$92:$C$93</c:f>
              <c:numCache>
                <c:formatCode>0%</c:formatCode>
                <c:ptCount val="2"/>
                <c:pt idx="0">
                  <c:v>0.48599999999999999</c:v>
                </c:pt>
                <c:pt idx="1">
                  <c:v>0.59499999999999997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6-4084-A430-5B97DA12EAE3}"/>
            </c:ext>
          </c:extLst>
        </c:ser>
        <c:ser>
          <c:idx val="1"/>
          <c:order val="1"/>
          <c:tx>
            <c:strRef>
              <c:f>Sheet1!$D$91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Sheet1!$B$92:$B$93</c:f>
              <c:strCache>
                <c:ptCount val="2"/>
                <c:pt idx="0">
                  <c:v>Relevant info affecting KCCD as a whole is effectively communicated throughout the district</c:v>
                </c:pt>
                <c:pt idx="1">
                  <c:v>Relevant info affecting my workplace is effectively communicated</c:v>
                </c:pt>
              </c:strCache>
            </c:strRef>
          </c:cat>
          <c:val>
            <c:numRef>
              <c:f>Sheet1!$D$92:$D$93</c:f>
              <c:numCache>
                <c:formatCode>0%</c:formatCode>
                <c:ptCount val="2"/>
                <c:pt idx="0">
                  <c:v>0.439</c:v>
                </c:pt>
                <c:pt idx="1">
                  <c:v>0.47699999999999998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26-4084-A430-5B97DA12EA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3001887"/>
        <c:axId val="1383002719"/>
      </c:barChart>
      <c:catAx>
        <c:axId val="1383001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002719"/>
        <c:crosses val="autoZero"/>
        <c:auto val="1"/>
        <c:lblAlgn val="ctr"/>
        <c:lblOffset val="100"/>
        <c:noMultiLvlLbl val="0"/>
      </c:catAx>
      <c:valAx>
        <c:axId val="1383002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001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Participation (% answering once/month</a:t>
            </a:r>
            <a:r>
              <a:rPr lang="en-US" baseline="0"/>
              <a:t> or more)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Sheet1!$C$100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Sheet1!$B$101:$B$102</c:f>
              <c:strCache>
                <c:ptCount val="2"/>
                <c:pt idx="0">
                  <c:v>Department meetings</c:v>
                </c:pt>
                <c:pt idx="1">
                  <c:v>Committee meetings</c:v>
                </c:pt>
              </c:strCache>
            </c:strRef>
          </c:cat>
          <c:val>
            <c:numRef>
              <c:f>Sheet1!$C$101:$C$102</c:f>
              <c:numCache>
                <c:formatCode>0%</c:formatCode>
                <c:ptCount val="2"/>
                <c:pt idx="0">
                  <c:v>0.59299999999999997</c:v>
                </c:pt>
                <c:pt idx="1">
                  <c:v>0.55600000000000005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C-4C52-99F1-C8E60548FE86}"/>
            </c:ext>
          </c:extLst>
        </c:ser>
        <c:ser>
          <c:idx val="1"/>
          <c:order val="1"/>
          <c:tx>
            <c:strRef>
              <c:f>Sheet1!$D$100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Sheet1!$B$101:$B$102</c:f>
              <c:strCache>
                <c:ptCount val="2"/>
                <c:pt idx="0">
                  <c:v>Department meetings</c:v>
                </c:pt>
                <c:pt idx="1">
                  <c:v>Committee meetings</c:v>
                </c:pt>
              </c:strCache>
            </c:strRef>
          </c:cat>
          <c:val>
            <c:numRef>
              <c:f>Sheet1!$D$101:$D$102</c:f>
              <c:numCache>
                <c:formatCode>0%</c:formatCode>
                <c:ptCount val="2"/>
                <c:pt idx="0">
                  <c:v>0.63500000000000001</c:v>
                </c:pt>
                <c:pt idx="1">
                  <c:v>0.59599999999999997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AC-4C52-99F1-C8E60548FE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9141359"/>
        <c:axId val="904385263"/>
      </c:barChart>
      <c:catAx>
        <c:axId val="739141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385263"/>
        <c:crosses val="autoZero"/>
        <c:auto val="1"/>
        <c:lblAlgn val="ctr"/>
        <c:lblOffset val="100"/>
        <c:noMultiLvlLbl val="0"/>
      </c:catAx>
      <c:valAx>
        <c:axId val="90438526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14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Participation (% answering once/semester or more)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Sheet1!$C$108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Sheet1!$B$109:$B$113</c:f>
              <c:strCache>
                <c:ptCount val="5"/>
                <c:pt idx="0">
                  <c:v>Staff development activities</c:v>
                </c:pt>
                <c:pt idx="1">
                  <c:v>Extracurricular activities</c:v>
                </c:pt>
                <c:pt idx="2">
                  <c:v>Intercollegiate events</c:v>
                </c:pt>
                <c:pt idx="3">
                  <c:v>Community meetings/events</c:v>
                </c:pt>
                <c:pt idx="4">
                  <c:v>Networking events</c:v>
                </c:pt>
              </c:strCache>
            </c:strRef>
          </c:cat>
          <c:val>
            <c:numRef>
              <c:f>Sheet1!$C$109:$C$113</c:f>
              <c:numCache>
                <c:formatCode>0%</c:formatCode>
                <c:ptCount val="5"/>
                <c:pt idx="0">
                  <c:v>0.51900000000000002</c:v>
                </c:pt>
                <c:pt idx="1">
                  <c:v>0.47699999999999998</c:v>
                </c:pt>
                <c:pt idx="2">
                  <c:v>0.34300000000000003</c:v>
                </c:pt>
                <c:pt idx="3">
                  <c:v>0.48099999999999998</c:v>
                </c:pt>
                <c:pt idx="4">
                  <c:v>0.42599999999999999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1-41A8-91F8-CD81C6783A1C}"/>
            </c:ext>
          </c:extLst>
        </c:ser>
        <c:ser>
          <c:idx val="1"/>
          <c:order val="1"/>
          <c:tx>
            <c:strRef>
              <c:f>Sheet1!$D$108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Sheet1!$B$109:$B$113</c:f>
              <c:strCache>
                <c:ptCount val="5"/>
                <c:pt idx="0">
                  <c:v>Staff development activities</c:v>
                </c:pt>
                <c:pt idx="1">
                  <c:v>Extracurricular activities</c:v>
                </c:pt>
                <c:pt idx="2">
                  <c:v>Intercollegiate events</c:v>
                </c:pt>
                <c:pt idx="3">
                  <c:v>Community meetings/events</c:v>
                </c:pt>
                <c:pt idx="4">
                  <c:v>Networking events</c:v>
                </c:pt>
              </c:strCache>
            </c:strRef>
          </c:cat>
          <c:val>
            <c:numRef>
              <c:f>Sheet1!$D$109:$D$113</c:f>
              <c:numCache>
                <c:formatCode>0%</c:formatCode>
                <c:ptCount val="5"/>
                <c:pt idx="0">
                  <c:v>0.60599999999999998</c:v>
                </c:pt>
                <c:pt idx="1">
                  <c:v>0.33700000000000002</c:v>
                </c:pt>
                <c:pt idx="2">
                  <c:v>0.308</c:v>
                </c:pt>
                <c:pt idx="3">
                  <c:v>0.36899999999999999</c:v>
                </c:pt>
                <c:pt idx="4">
                  <c:v>0.39400000000000002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A1-41A8-91F8-CD81C6783A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39153007"/>
        <c:axId val="739144271"/>
      </c:barChart>
      <c:catAx>
        <c:axId val="7391530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144271"/>
        <c:crosses val="autoZero"/>
        <c:auto val="1"/>
        <c:lblAlgn val="ctr"/>
        <c:lblOffset val="100"/>
        <c:noMultiLvlLbl val="0"/>
      </c:catAx>
      <c:valAx>
        <c:axId val="73914427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153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Likelihood</a:t>
            </a:r>
            <a:r>
              <a:rPr lang="en-US" baseline="0"/>
              <a:t> of Leaving (% who answer that they are "extremely" or "somewhat likely" to leave)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Sheet1!$B$10:$B$12</c:f>
              <c:strCache>
                <c:ptCount val="3"/>
                <c:pt idx="0">
                  <c:v>Current position</c:v>
                </c:pt>
                <c:pt idx="1">
                  <c:v>PC</c:v>
                </c:pt>
                <c:pt idx="2">
                  <c:v>KCCD</c:v>
                </c:pt>
              </c:strCache>
            </c:strRef>
          </c:cat>
          <c:val>
            <c:numRef>
              <c:f>Sheet1!$C$10:$C$12</c:f>
              <c:numCache>
                <c:formatCode>0%</c:formatCode>
                <c:ptCount val="3"/>
                <c:pt idx="0">
                  <c:v>0.19400000000000001</c:v>
                </c:pt>
                <c:pt idx="1">
                  <c:v>0.214</c:v>
                </c:pt>
                <c:pt idx="2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5D-48E4-961A-B5D525DF3748}"/>
            </c:ext>
          </c:extLst>
        </c:ser>
        <c:ser>
          <c:idx val="1"/>
          <c:order val="1"/>
          <c:tx>
            <c:strRef>
              <c:f>Sheet1!$D$9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Sheet1!$B$10:$B$12</c:f>
              <c:strCache>
                <c:ptCount val="3"/>
                <c:pt idx="0">
                  <c:v>Current position</c:v>
                </c:pt>
                <c:pt idx="1">
                  <c:v>PC</c:v>
                </c:pt>
                <c:pt idx="2">
                  <c:v>KCCD</c:v>
                </c:pt>
              </c:strCache>
            </c:strRef>
          </c:cat>
          <c:val>
            <c:numRef>
              <c:f>Sheet1!$D$10:$D$12</c:f>
              <c:numCache>
                <c:formatCode>0%</c:formatCode>
                <c:ptCount val="3"/>
                <c:pt idx="0">
                  <c:v>0.255</c:v>
                </c:pt>
                <c:pt idx="1">
                  <c:v>0.184</c:v>
                </c:pt>
                <c:pt idx="2">
                  <c:v>0.16500000000000001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5D-48E4-961A-B5D525DF37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5376527"/>
        <c:axId val="1385375695"/>
      </c:barChart>
      <c:catAx>
        <c:axId val="138537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375695"/>
        <c:crosses val="autoZero"/>
        <c:auto val="1"/>
        <c:lblAlgn val="ctr"/>
        <c:lblOffset val="100"/>
        <c:noMultiLvlLbl val="0"/>
      </c:catAx>
      <c:valAx>
        <c:axId val="1385375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37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Professional development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Sheet1!$C$99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Sheet1!$B$100:$B$105</c:f>
              <c:strCache>
                <c:ptCount val="6"/>
                <c:pt idx="0">
                  <c:v>I am happy with the opportunities provided for career development/advancement</c:v>
                </c:pt>
                <c:pt idx="1">
                  <c:v>The criteria for advancement and promotion decisoins are clear</c:v>
                </c:pt>
                <c:pt idx="2">
                  <c:v>I am provided adequate training to do my work</c:v>
                </c:pt>
                <c:pt idx="3">
                  <c:v>There are opportunities to learn and grow in my career</c:v>
                </c:pt>
                <c:pt idx="4">
                  <c:v>PC provides encouragement and support for professional growth/development</c:v>
                </c:pt>
                <c:pt idx="5">
                  <c:v>I achieve a healthy balance between personal/professional life</c:v>
                </c:pt>
              </c:strCache>
            </c:strRef>
          </c:cat>
          <c:val>
            <c:numRef>
              <c:f>Sheet1!$C$100:$C$105</c:f>
              <c:numCache>
                <c:formatCode>0%</c:formatCode>
                <c:ptCount val="6"/>
                <c:pt idx="0">
                  <c:v>0.64</c:v>
                </c:pt>
                <c:pt idx="1">
                  <c:v>0.505</c:v>
                </c:pt>
                <c:pt idx="2">
                  <c:v>0.58599999999999997</c:v>
                </c:pt>
                <c:pt idx="3">
                  <c:v>0.58199999999999996</c:v>
                </c:pt>
                <c:pt idx="4">
                  <c:v>0.622</c:v>
                </c:pt>
                <c:pt idx="5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EF-432C-9DFE-DAFBEE52B214}"/>
            </c:ext>
          </c:extLst>
        </c:ser>
        <c:ser>
          <c:idx val="1"/>
          <c:order val="1"/>
          <c:tx>
            <c:strRef>
              <c:f>Sheet1!$D$99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Sheet1!$B$100:$B$105</c:f>
              <c:strCache>
                <c:ptCount val="6"/>
                <c:pt idx="0">
                  <c:v>I am happy with the opportunities provided for career development/advancement</c:v>
                </c:pt>
                <c:pt idx="1">
                  <c:v>The criteria for advancement and promotion decisoins are clear</c:v>
                </c:pt>
                <c:pt idx="2">
                  <c:v>I am provided adequate training to do my work</c:v>
                </c:pt>
                <c:pt idx="3">
                  <c:v>There are opportunities to learn and grow in my career</c:v>
                </c:pt>
                <c:pt idx="4">
                  <c:v>PC provides encouragement and support for professional growth/development</c:v>
                </c:pt>
                <c:pt idx="5">
                  <c:v>I achieve a healthy balance between personal/professional life</c:v>
                </c:pt>
              </c:strCache>
            </c:strRef>
          </c:cat>
          <c:val>
            <c:numRef>
              <c:f>Sheet1!$D$100:$D$105</c:f>
              <c:numCache>
                <c:formatCode>0%</c:formatCode>
                <c:ptCount val="6"/>
                <c:pt idx="0">
                  <c:v>0.60599999999999998</c:v>
                </c:pt>
                <c:pt idx="1">
                  <c:v>0.46800000000000003</c:v>
                </c:pt>
                <c:pt idx="2">
                  <c:v>0.61499999999999999</c:v>
                </c:pt>
                <c:pt idx="3">
                  <c:v>0.61499999999999999</c:v>
                </c:pt>
                <c:pt idx="4">
                  <c:v>0.624</c:v>
                </c:pt>
                <c:pt idx="5">
                  <c:v>0.67600000000000005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EF-432C-9DFE-DAFBEE52B2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02299327"/>
        <c:axId val="1102297663"/>
      </c:barChart>
      <c:catAx>
        <c:axId val="110229932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297663"/>
        <c:crosses val="autoZero"/>
        <c:auto val="1"/>
        <c:lblAlgn val="ctr"/>
        <c:lblOffset val="100"/>
        <c:noMultiLvlLbl val="0"/>
      </c:catAx>
      <c:valAx>
        <c:axId val="110229766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299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Interactions</a:t>
            </a:r>
            <a:r>
              <a:rPr lang="en-US" baseline="0"/>
              <a:t> (% who say their interactions with various groups are extremely or somewhat positive)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Sheet1!$C$108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Sheet1!$B$109:$B$116</c:f>
              <c:strCache>
                <c:ptCount val="8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Managers/Administrators</c:v>
                </c:pt>
                <c:pt idx="5">
                  <c:v>Other colleges</c:v>
                </c:pt>
                <c:pt idx="6">
                  <c:v>Immediate supervisor</c:v>
                </c:pt>
                <c:pt idx="7">
                  <c:v>District office staff</c:v>
                </c:pt>
              </c:strCache>
            </c:strRef>
          </c:cat>
          <c:val>
            <c:numRef>
              <c:f>Sheet1!$C$109:$C$116</c:f>
              <c:numCache>
                <c:formatCode>0%</c:formatCode>
                <c:ptCount val="8"/>
                <c:pt idx="0">
                  <c:v>0.91</c:v>
                </c:pt>
                <c:pt idx="1">
                  <c:v>0.86499999999999999</c:v>
                </c:pt>
                <c:pt idx="2">
                  <c:v>0.91</c:v>
                </c:pt>
                <c:pt idx="3">
                  <c:v>0.755</c:v>
                </c:pt>
                <c:pt idx="4">
                  <c:v>0.7</c:v>
                </c:pt>
                <c:pt idx="5">
                  <c:v>0.505</c:v>
                </c:pt>
                <c:pt idx="6">
                  <c:v>0.83799999999999997</c:v>
                </c:pt>
                <c:pt idx="7">
                  <c:v>0.54100000000000004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5-4EE6-9EB1-E521C18EAEA3}"/>
            </c:ext>
          </c:extLst>
        </c:ser>
        <c:ser>
          <c:idx val="1"/>
          <c:order val="1"/>
          <c:tx>
            <c:strRef>
              <c:f>Sheet1!$D$108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Sheet1!$B$109:$B$116</c:f>
              <c:strCache>
                <c:ptCount val="8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Managers/Administrators</c:v>
                </c:pt>
                <c:pt idx="5">
                  <c:v>Other colleges</c:v>
                </c:pt>
                <c:pt idx="6">
                  <c:v>Immediate supervisor</c:v>
                </c:pt>
                <c:pt idx="7">
                  <c:v>District office staff</c:v>
                </c:pt>
              </c:strCache>
            </c:strRef>
          </c:cat>
          <c:val>
            <c:numRef>
              <c:f>Sheet1!$D$109:$D$116</c:f>
              <c:numCache>
                <c:formatCode>0%</c:formatCode>
                <c:ptCount val="8"/>
                <c:pt idx="0">
                  <c:v>0.97199999999999998</c:v>
                </c:pt>
                <c:pt idx="1">
                  <c:v>0.81100000000000005</c:v>
                </c:pt>
                <c:pt idx="2">
                  <c:v>0.90600000000000003</c:v>
                </c:pt>
                <c:pt idx="3">
                  <c:v>0.78100000000000003</c:v>
                </c:pt>
                <c:pt idx="4">
                  <c:v>0.72599999999999998</c:v>
                </c:pt>
                <c:pt idx="5">
                  <c:v>0.52400000000000002</c:v>
                </c:pt>
                <c:pt idx="6">
                  <c:v>0.86599999999999999</c:v>
                </c:pt>
                <c:pt idx="7">
                  <c:v>0.49099999999999999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D5-4EE6-9EB1-E521C18EAE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69685951"/>
        <c:axId val="1369687199"/>
      </c:barChart>
      <c:catAx>
        <c:axId val="13696859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687199"/>
        <c:crosses val="autoZero"/>
        <c:auto val="1"/>
        <c:lblAlgn val="ctr"/>
        <c:lblOffset val="100"/>
        <c:noMultiLvlLbl val="0"/>
      </c:catAx>
      <c:valAx>
        <c:axId val="136968719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685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Opinions</a:t>
            </a:r>
            <a:r>
              <a:rPr lang="en-US" baseline="0"/>
              <a:t> of Immediate Supervisor (% who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Sheet1!$C$120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Sheet1!$B$121:$B$128</c:f>
              <c:strCache>
                <c:ptCount val="8"/>
                <c:pt idx="0">
                  <c:v>Encourages my professional growth/development</c:v>
                </c:pt>
                <c:pt idx="1">
                  <c:v>Sets realistic epectations for my job</c:v>
                </c:pt>
                <c:pt idx="2">
                  <c:v>Demonstrates a commitment to diversity/inclusion</c:v>
                </c:pt>
                <c:pt idx="3">
                  <c:v>Provides me with feedback that assists me in my job</c:v>
                </c:pt>
                <c:pt idx="4">
                  <c:v>Advocates for me</c:v>
                </c:pt>
                <c:pt idx="5">
                  <c:v>Asks for my input before making decisions that affect my work</c:v>
                </c:pt>
                <c:pt idx="6">
                  <c:v>Keeps me informed of issues relevant to my job</c:v>
                </c:pt>
                <c:pt idx="7">
                  <c:v>Has the knowledge/skills to support me in my job</c:v>
                </c:pt>
              </c:strCache>
            </c:strRef>
          </c:cat>
          <c:val>
            <c:numRef>
              <c:f>Sheet1!$C$121:$C$128</c:f>
              <c:numCache>
                <c:formatCode>0%</c:formatCode>
                <c:ptCount val="8"/>
                <c:pt idx="0">
                  <c:v>0.74099999999999999</c:v>
                </c:pt>
                <c:pt idx="1">
                  <c:v>0.75900000000000001</c:v>
                </c:pt>
                <c:pt idx="2">
                  <c:v>0.78500000000000003</c:v>
                </c:pt>
                <c:pt idx="3">
                  <c:v>0.72899999999999998</c:v>
                </c:pt>
                <c:pt idx="4">
                  <c:v>0.76900000000000002</c:v>
                </c:pt>
                <c:pt idx="5">
                  <c:v>0.67300000000000004</c:v>
                </c:pt>
                <c:pt idx="6">
                  <c:v>0.748</c:v>
                </c:pt>
                <c:pt idx="7">
                  <c:v>0.75700000000000001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0D-4653-851B-4D911DF32684}"/>
            </c:ext>
          </c:extLst>
        </c:ser>
        <c:ser>
          <c:idx val="1"/>
          <c:order val="1"/>
          <c:tx>
            <c:strRef>
              <c:f>Sheet1!$D$120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Sheet1!$B$121:$B$128</c:f>
              <c:strCache>
                <c:ptCount val="8"/>
                <c:pt idx="0">
                  <c:v>Encourages my professional growth/development</c:v>
                </c:pt>
                <c:pt idx="1">
                  <c:v>Sets realistic epectations for my job</c:v>
                </c:pt>
                <c:pt idx="2">
                  <c:v>Demonstrates a commitment to diversity/inclusion</c:v>
                </c:pt>
                <c:pt idx="3">
                  <c:v>Provides me with feedback that assists me in my job</c:v>
                </c:pt>
                <c:pt idx="4">
                  <c:v>Advocates for me</c:v>
                </c:pt>
                <c:pt idx="5">
                  <c:v>Asks for my input before making decisions that affect my work</c:v>
                </c:pt>
                <c:pt idx="6">
                  <c:v>Keeps me informed of issues relevant to my job</c:v>
                </c:pt>
                <c:pt idx="7">
                  <c:v>Has the knowledge/skills to support me in my job</c:v>
                </c:pt>
              </c:strCache>
            </c:strRef>
          </c:cat>
          <c:val>
            <c:numRef>
              <c:f>Sheet1!$D$121:$D$128</c:f>
              <c:numCache>
                <c:formatCode>0%</c:formatCode>
                <c:ptCount val="8"/>
                <c:pt idx="0">
                  <c:v>0.78100000000000003</c:v>
                </c:pt>
                <c:pt idx="1">
                  <c:v>0.76900000000000002</c:v>
                </c:pt>
                <c:pt idx="2">
                  <c:v>0.81</c:v>
                </c:pt>
                <c:pt idx="3">
                  <c:v>0.77900000000000003</c:v>
                </c:pt>
                <c:pt idx="4">
                  <c:v>0.72399999999999998</c:v>
                </c:pt>
                <c:pt idx="5">
                  <c:v>0.67600000000000005</c:v>
                </c:pt>
                <c:pt idx="6">
                  <c:v>0.79</c:v>
                </c:pt>
                <c:pt idx="7">
                  <c:v>0.73299999999999998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0D-4653-851B-4D911DF326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93273855"/>
        <c:axId val="342509743"/>
      </c:barChart>
      <c:catAx>
        <c:axId val="13932738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509743"/>
        <c:crosses val="autoZero"/>
        <c:auto val="1"/>
        <c:lblAlgn val="ctr"/>
        <c:lblOffset val="100"/>
        <c:noMultiLvlLbl val="0"/>
      </c:catAx>
      <c:valAx>
        <c:axId val="34250974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7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Climate</a:t>
            </a:r>
            <a:r>
              <a:rPr lang="en-US" baseline="0"/>
              <a:t> supportive of similarities &amp; differences in characteristics (% who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Sheet1!$C$175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Sheet1!$B$176:$B$185</c:f>
              <c:strCache>
                <c:ptCount val="10"/>
                <c:pt idx="0">
                  <c:v>Ability/disability status</c:v>
                </c:pt>
                <c:pt idx="1">
                  <c:v>Age</c:v>
                </c:pt>
                <c:pt idx="2">
                  <c:v>Citizenship status</c:v>
                </c:pt>
                <c:pt idx="3">
                  <c:v>Gender/gender identity</c:v>
                </c:pt>
                <c:pt idx="4">
                  <c:v>Education level</c:v>
                </c:pt>
                <c:pt idx="5">
                  <c:v>Political beliefs</c:v>
                </c:pt>
                <c:pt idx="6">
                  <c:v>Race/ethnicity</c:v>
                </c:pt>
                <c:pt idx="7">
                  <c:v>Religious/spiritual beliefs</c:v>
                </c:pt>
                <c:pt idx="8">
                  <c:v>Sexual orientation</c:v>
                </c:pt>
                <c:pt idx="9">
                  <c:v>Socioeconomic status</c:v>
                </c:pt>
              </c:strCache>
            </c:strRef>
          </c:cat>
          <c:val>
            <c:numRef>
              <c:f>Sheet1!$C$176:$C$185</c:f>
              <c:numCache>
                <c:formatCode>0%</c:formatCode>
                <c:ptCount val="10"/>
                <c:pt idx="0">
                  <c:v>0.89600000000000002</c:v>
                </c:pt>
                <c:pt idx="1">
                  <c:v>0.90500000000000003</c:v>
                </c:pt>
                <c:pt idx="2">
                  <c:v>0.84</c:v>
                </c:pt>
                <c:pt idx="3">
                  <c:v>0.88700000000000001</c:v>
                </c:pt>
                <c:pt idx="4">
                  <c:v>0.84899999999999998</c:v>
                </c:pt>
                <c:pt idx="5">
                  <c:v>0.66700000000000004</c:v>
                </c:pt>
                <c:pt idx="6">
                  <c:v>0.85699999999999998</c:v>
                </c:pt>
                <c:pt idx="7">
                  <c:v>0.755</c:v>
                </c:pt>
                <c:pt idx="8">
                  <c:v>0.83</c:v>
                </c:pt>
                <c:pt idx="9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40-415D-A833-3EDFB65E5DC5}"/>
            </c:ext>
          </c:extLst>
        </c:ser>
        <c:ser>
          <c:idx val="1"/>
          <c:order val="1"/>
          <c:tx>
            <c:strRef>
              <c:f>Sheet1!$D$175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Sheet1!$B$176:$B$185</c:f>
              <c:strCache>
                <c:ptCount val="10"/>
                <c:pt idx="0">
                  <c:v>Ability/disability status</c:v>
                </c:pt>
                <c:pt idx="1">
                  <c:v>Age</c:v>
                </c:pt>
                <c:pt idx="2">
                  <c:v>Citizenship status</c:v>
                </c:pt>
                <c:pt idx="3">
                  <c:v>Gender/gender identity</c:v>
                </c:pt>
                <c:pt idx="4">
                  <c:v>Education level</c:v>
                </c:pt>
                <c:pt idx="5">
                  <c:v>Political beliefs</c:v>
                </c:pt>
                <c:pt idx="6">
                  <c:v>Race/ethnicity</c:v>
                </c:pt>
                <c:pt idx="7">
                  <c:v>Religious/spiritual beliefs</c:v>
                </c:pt>
                <c:pt idx="8">
                  <c:v>Sexual orientation</c:v>
                </c:pt>
                <c:pt idx="9">
                  <c:v>Socioeconomic status</c:v>
                </c:pt>
              </c:strCache>
            </c:strRef>
          </c:cat>
          <c:val>
            <c:numRef>
              <c:f>Sheet1!$D$176:$D$185</c:f>
              <c:numCache>
                <c:formatCode>0%</c:formatCode>
                <c:ptCount val="10"/>
                <c:pt idx="0">
                  <c:v>0.86499999999999999</c:v>
                </c:pt>
                <c:pt idx="1">
                  <c:v>0.85599999999999998</c:v>
                </c:pt>
                <c:pt idx="2">
                  <c:v>0.83699999999999997</c:v>
                </c:pt>
                <c:pt idx="3">
                  <c:v>0.79800000000000004</c:v>
                </c:pt>
                <c:pt idx="4">
                  <c:v>0.76900000000000002</c:v>
                </c:pt>
                <c:pt idx="5">
                  <c:v>0.57299999999999995</c:v>
                </c:pt>
                <c:pt idx="6">
                  <c:v>0.75</c:v>
                </c:pt>
                <c:pt idx="7">
                  <c:v>0.60599999999999998</c:v>
                </c:pt>
                <c:pt idx="8">
                  <c:v>0.75</c:v>
                </c:pt>
                <c:pt idx="9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40-415D-A833-3EDFB65E5D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36152415"/>
        <c:axId val="2036151999"/>
      </c:barChart>
      <c:catAx>
        <c:axId val="20361524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151999"/>
        <c:crosses val="autoZero"/>
        <c:auto val="1"/>
        <c:lblAlgn val="ctr"/>
        <c:lblOffset val="100"/>
        <c:noMultiLvlLbl val="0"/>
      </c:catAx>
      <c:valAx>
        <c:axId val="203615199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152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 of faculty (% who strongly or somehwat agree)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Sheet1!$C$189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Sheet1!$B$190:$B$192</c:f>
              <c:strCache>
                <c:ptCount val="3"/>
                <c:pt idx="0">
                  <c:v>Faculty of color are treated fairly</c:v>
                </c:pt>
                <c:pt idx="1">
                  <c:v>Women faculty are treated fairly</c:v>
                </c:pt>
                <c:pt idx="2">
                  <c:v>LGBTQ+ faculty are treated fairly</c:v>
                </c:pt>
              </c:strCache>
            </c:strRef>
          </c:cat>
          <c:val>
            <c:numRef>
              <c:f>Sheet1!$C$190:$C$192</c:f>
              <c:numCache>
                <c:formatCode>0%</c:formatCode>
                <c:ptCount val="3"/>
                <c:pt idx="0">
                  <c:v>0.75</c:v>
                </c:pt>
                <c:pt idx="1">
                  <c:v>0.78600000000000003</c:v>
                </c:pt>
                <c:pt idx="2">
                  <c:v>0.69599999999999995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72-4B7C-B634-88DF2849CD35}"/>
            </c:ext>
          </c:extLst>
        </c:ser>
        <c:ser>
          <c:idx val="1"/>
          <c:order val="1"/>
          <c:tx>
            <c:strRef>
              <c:f>Sheet1!$D$189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Sheet1!$B$190:$B$192</c:f>
              <c:strCache>
                <c:ptCount val="3"/>
                <c:pt idx="0">
                  <c:v>Faculty of color are treated fairly</c:v>
                </c:pt>
                <c:pt idx="1">
                  <c:v>Women faculty are treated fairly</c:v>
                </c:pt>
                <c:pt idx="2">
                  <c:v>LGBTQ+ faculty are treated fairly</c:v>
                </c:pt>
              </c:strCache>
            </c:strRef>
          </c:cat>
          <c:val>
            <c:numRef>
              <c:f>Sheet1!$D$190:$D$192</c:f>
              <c:numCache>
                <c:formatCode>0%</c:formatCode>
                <c:ptCount val="3"/>
                <c:pt idx="0">
                  <c:v>0.755</c:v>
                </c:pt>
                <c:pt idx="1">
                  <c:v>0.81100000000000005</c:v>
                </c:pt>
                <c:pt idx="2">
                  <c:v>0.71199999999999997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72-4B7C-B634-88DF2849CD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1340703"/>
        <c:axId val="2041341535"/>
      </c:barChart>
      <c:catAx>
        <c:axId val="204134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341535"/>
        <c:crosses val="autoZero"/>
        <c:auto val="1"/>
        <c:lblAlgn val="ctr"/>
        <c:lblOffset val="100"/>
        <c:noMultiLvlLbl val="0"/>
      </c:catAx>
      <c:valAx>
        <c:axId val="204134153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340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Personal experience</a:t>
            </a:r>
            <a:r>
              <a:rPr lang="en-US" baseline="0"/>
              <a:t> with discrimination and harassment (% who answered very often or often)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Sheet1!$C$196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Sheet1!$B$197:$B$204</c:f>
              <c:strCache>
                <c:ptCount val="8"/>
                <c:pt idx="0">
                  <c:v>Personally experienced discrimination</c:v>
                </c:pt>
                <c:pt idx="1">
                  <c:v>Assisted a student with discrimination</c:v>
                </c:pt>
                <c:pt idx="2">
                  <c:v>Asisted another employee with discrimination</c:v>
                </c:pt>
                <c:pt idx="3">
                  <c:v>Witnessed discrimination</c:v>
                </c:pt>
                <c:pt idx="4">
                  <c:v>Felt excluded</c:v>
                </c:pt>
                <c:pt idx="5">
                  <c:v>Reported an incident of discrimination</c:v>
                </c:pt>
                <c:pt idx="6">
                  <c:v>Been sexually harassed</c:v>
                </c:pt>
                <c:pt idx="7">
                  <c:v>Reported an incident of sexual harassment</c:v>
                </c:pt>
              </c:strCache>
            </c:strRef>
          </c:cat>
          <c:val>
            <c:numRef>
              <c:f>Sheet1!$C$197:$C$204</c:f>
              <c:numCache>
                <c:formatCode>0%</c:formatCode>
                <c:ptCount val="8"/>
                <c:pt idx="0">
                  <c:v>5.7000000000000002E-2</c:v>
                </c:pt>
                <c:pt idx="1">
                  <c:v>1.9E-2</c:v>
                </c:pt>
                <c:pt idx="2">
                  <c:v>1.9E-2</c:v>
                </c:pt>
                <c:pt idx="3">
                  <c:v>5.7000000000000002E-2</c:v>
                </c:pt>
                <c:pt idx="4">
                  <c:v>7.4999999999999997E-2</c:v>
                </c:pt>
                <c:pt idx="5">
                  <c:v>1.9E-2</c:v>
                </c:pt>
                <c:pt idx="6">
                  <c:v>1.9E-2</c:v>
                </c:pt>
                <c:pt idx="7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6-4B26-9B28-E9B8ACF08F4A}"/>
            </c:ext>
          </c:extLst>
        </c:ser>
        <c:ser>
          <c:idx val="1"/>
          <c:order val="1"/>
          <c:tx>
            <c:strRef>
              <c:f>Sheet1!$D$196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Sheet1!$B$197:$B$204</c:f>
              <c:strCache>
                <c:ptCount val="8"/>
                <c:pt idx="0">
                  <c:v>Personally experienced discrimination</c:v>
                </c:pt>
                <c:pt idx="1">
                  <c:v>Assisted a student with discrimination</c:v>
                </c:pt>
                <c:pt idx="2">
                  <c:v>Asisted another employee with discrimination</c:v>
                </c:pt>
                <c:pt idx="3">
                  <c:v>Witnessed discrimination</c:v>
                </c:pt>
                <c:pt idx="4">
                  <c:v>Felt excluded</c:v>
                </c:pt>
                <c:pt idx="5">
                  <c:v>Reported an incident of discrimination</c:v>
                </c:pt>
                <c:pt idx="6">
                  <c:v>Been sexually harassed</c:v>
                </c:pt>
                <c:pt idx="7">
                  <c:v>Reported an incident of sexual harassment</c:v>
                </c:pt>
              </c:strCache>
            </c:strRef>
          </c:cat>
          <c:val>
            <c:numRef>
              <c:f>Sheet1!$D$197:$D$204</c:f>
              <c:numCache>
                <c:formatCode>0%</c:formatCode>
                <c:ptCount val="8"/>
                <c:pt idx="0">
                  <c:v>9.6000000000000002E-2</c:v>
                </c:pt>
                <c:pt idx="1">
                  <c:v>5.8000000000000003E-2</c:v>
                </c:pt>
                <c:pt idx="2">
                  <c:v>0.115</c:v>
                </c:pt>
                <c:pt idx="3">
                  <c:v>0.13500000000000001</c:v>
                </c:pt>
                <c:pt idx="4">
                  <c:v>0.106</c:v>
                </c:pt>
                <c:pt idx="5">
                  <c:v>3.7999999999999999E-2</c:v>
                </c:pt>
                <c:pt idx="6">
                  <c:v>0.01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6-4B26-9B28-E9B8ACF08F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37518655"/>
        <c:axId val="2037520735"/>
      </c:barChart>
      <c:catAx>
        <c:axId val="20375186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520735"/>
        <c:crosses val="autoZero"/>
        <c:auto val="1"/>
        <c:lblAlgn val="ctr"/>
        <c:lblOffset val="100"/>
        <c:noMultiLvlLbl val="0"/>
      </c:catAx>
      <c:valAx>
        <c:axId val="203752073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518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Heard </a:t>
            </a:r>
            <a:r>
              <a:rPr lang="en-US" dirty="0" smtClean="0"/>
              <a:t>insensitive </a:t>
            </a:r>
            <a:r>
              <a:rPr lang="en-US" dirty="0"/>
              <a:t>or disparaging remarks from certain groups (% who answered</a:t>
            </a:r>
            <a:r>
              <a:rPr lang="en-US" baseline="0" dirty="0"/>
              <a:t> very often or often)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Sheet1!$C$208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Sheet1!$B$209:$B$213</c:f>
              <c:strCache>
                <c:ptCount val="5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Management</c:v>
                </c:pt>
              </c:strCache>
            </c:strRef>
          </c:cat>
          <c:val>
            <c:numRef>
              <c:f>Sheet1!$C$209:$C$213</c:f>
              <c:numCache>
                <c:formatCode>0%</c:formatCode>
                <c:ptCount val="5"/>
                <c:pt idx="0">
                  <c:v>4.7E-2</c:v>
                </c:pt>
                <c:pt idx="1">
                  <c:v>4.7E-2</c:v>
                </c:pt>
                <c:pt idx="2">
                  <c:v>6.6000000000000003E-2</c:v>
                </c:pt>
                <c:pt idx="3">
                  <c:v>3.7999999999999999E-2</c:v>
                </c:pt>
                <c:pt idx="4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F9-436A-94E4-F5974815AEB1}"/>
            </c:ext>
          </c:extLst>
        </c:ser>
        <c:ser>
          <c:idx val="1"/>
          <c:order val="1"/>
          <c:tx>
            <c:strRef>
              <c:f>Sheet1!$D$208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Sheet1!$B$209:$B$213</c:f>
              <c:strCache>
                <c:ptCount val="5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Management</c:v>
                </c:pt>
              </c:strCache>
            </c:strRef>
          </c:cat>
          <c:val>
            <c:numRef>
              <c:f>Sheet1!$D$209:$D$213</c:f>
              <c:numCache>
                <c:formatCode>0%</c:formatCode>
                <c:ptCount val="5"/>
                <c:pt idx="0">
                  <c:v>5.8000000000000003E-2</c:v>
                </c:pt>
                <c:pt idx="1">
                  <c:v>0.11700000000000001</c:v>
                </c:pt>
                <c:pt idx="2">
                  <c:v>3.7999999999999999E-2</c:v>
                </c:pt>
                <c:pt idx="3">
                  <c:v>1.7999999999999999E-2</c:v>
                </c:pt>
                <c:pt idx="4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F9-436A-94E4-F5974815AE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44826495"/>
        <c:axId val="2044833567"/>
      </c:barChart>
      <c:catAx>
        <c:axId val="20448264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33567"/>
        <c:crosses val="autoZero"/>
        <c:auto val="1"/>
        <c:lblAlgn val="ctr"/>
        <c:lblOffset val="100"/>
        <c:noMultiLvlLbl val="0"/>
      </c:catAx>
      <c:valAx>
        <c:axId val="204483356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26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</a:t>
            </a:r>
            <a:r>
              <a:rPr lang="en-US" baseline="0"/>
              <a:t> often discriminated against or excluded based on various characteristics (% who say very often or often)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Sheet1!$C$217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Sheet1!$B$218:$B$228</c:f>
              <c:strCache>
                <c:ptCount val="11"/>
                <c:pt idx="0">
                  <c:v>Ability/disability status</c:v>
                </c:pt>
                <c:pt idx="1">
                  <c:v>Age</c:v>
                </c:pt>
                <c:pt idx="2">
                  <c:v>Citizenship status</c:v>
                </c:pt>
                <c:pt idx="3">
                  <c:v>Gender/gender identity</c:v>
                </c:pt>
                <c:pt idx="4">
                  <c:v>Job classification</c:v>
                </c:pt>
                <c:pt idx="5">
                  <c:v>Level of education</c:v>
                </c:pt>
                <c:pt idx="6">
                  <c:v>Political beliefs</c:v>
                </c:pt>
                <c:pt idx="7">
                  <c:v>Race/ethnicity</c:v>
                </c:pt>
                <c:pt idx="8">
                  <c:v>Religious/spiritual beliefs</c:v>
                </c:pt>
                <c:pt idx="9">
                  <c:v>Sexual orientation</c:v>
                </c:pt>
                <c:pt idx="10">
                  <c:v>Socioeconomic status</c:v>
                </c:pt>
              </c:strCache>
            </c:strRef>
          </c:cat>
          <c:val>
            <c:numRef>
              <c:f>Sheet1!$C$218:$C$228</c:f>
              <c:numCache>
                <c:formatCode>0%</c:formatCode>
                <c:ptCount val="11"/>
                <c:pt idx="0">
                  <c:v>8.9999999999999993E-3</c:v>
                </c:pt>
                <c:pt idx="1">
                  <c:v>2.8000000000000001E-2</c:v>
                </c:pt>
                <c:pt idx="2">
                  <c:v>0</c:v>
                </c:pt>
                <c:pt idx="3">
                  <c:v>2.8000000000000001E-2</c:v>
                </c:pt>
                <c:pt idx="4">
                  <c:v>2.8000000000000001E-2</c:v>
                </c:pt>
                <c:pt idx="5">
                  <c:v>1.9E-2</c:v>
                </c:pt>
                <c:pt idx="6">
                  <c:v>0.01</c:v>
                </c:pt>
                <c:pt idx="7">
                  <c:v>3.7999999999999999E-2</c:v>
                </c:pt>
                <c:pt idx="8">
                  <c:v>8.9999999999999993E-3</c:v>
                </c:pt>
                <c:pt idx="9">
                  <c:v>0.01</c:v>
                </c:pt>
                <c:pt idx="1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97-4304-8716-30B3932AD7AC}"/>
            </c:ext>
          </c:extLst>
        </c:ser>
        <c:ser>
          <c:idx val="1"/>
          <c:order val="1"/>
          <c:tx>
            <c:strRef>
              <c:f>Sheet1!$D$217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Sheet1!$B$218:$B$228</c:f>
              <c:strCache>
                <c:ptCount val="11"/>
                <c:pt idx="0">
                  <c:v>Ability/disability status</c:v>
                </c:pt>
                <c:pt idx="1">
                  <c:v>Age</c:v>
                </c:pt>
                <c:pt idx="2">
                  <c:v>Citizenship status</c:v>
                </c:pt>
                <c:pt idx="3">
                  <c:v>Gender/gender identity</c:v>
                </c:pt>
                <c:pt idx="4">
                  <c:v>Job classification</c:v>
                </c:pt>
                <c:pt idx="5">
                  <c:v>Level of education</c:v>
                </c:pt>
                <c:pt idx="6">
                  <c:v>Political beliefs</c:v>
                </c:pt>
                <c:pt idx="7">
                  <c:v>Race/ethnicity</c:v>
                </c:pt>
                <c:pt idx="8">
                  <c:v>Religious/spiritual beliefs</c:v>
                </c:pt>
                <c:pt idx="9">
                  <c:v>Sexual orientation</c:v>
                </c:pt>
                <c:pt idx="10">
                  <c:v>Socioeconomic status</c:v>
                </c:pt>
              </c:strCache>
            </c:strRef>
          </c:cat>
          <c:val>
            <c:numRef>
              <c:f>Sheet1!$D$218:$D$228</c:f>
              <c:numCache>
                <c:formatCode>0%</c:formatCode>
                <c:ptCount val="11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5.8000000000000003E-2</c:v>
                </c:pt>
                <c:pt idx="5">
                  <c:v>1.9E-2</c:v>
                </c:pt>
                <c:pt idx="6">
                  <c:v>3.7999999999999999E-2</c:v>
                </c:pt>
                <c:pt idx="7">
                  <c:v>5.8000000000000003E-2</c:v>
                </c:pt>
                <c:pt idx="8">
                  <c:v>2.9000000000000001E-2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97-4304-8716-30B3932AD7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44833151"/>
        <c:axId val="2044832319"/>
      </c:barChart>
      <c:catAx>
        <c:axId val="20448331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32319"/>
        <c:crosses val="autoZero"/>
        <c:auto val="1"/>
        <c:lblAlgn val="ctr"/>
        <c:lblOffset val="100"/>
        <c:noMultiLvlLbl val="0"/>
      </c:catAx>
      <c:valAx>
        <c:axId val="20448323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33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often experienced discrimination by certain groups (% who say very often or often)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Sheet1!$C$230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Sheet1!$B$231:$B$235</c:f>
              <c:strCache>
                <c:ptCount val="5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Management</c:v>
                </c:pt>
              </c:strCache>
            </c:strRef>
          </c:cat>
          <c:val>
            <c:numRef>
              <c:f>Sheet1!$C$231:$C$235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8.9999999999999993E-3</c:v>
                </c:pt>
                <c:pt idx="3">
                  <c:v>0</c:v>
                </c:pt>
                <c:pt idx="4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2-436C-8C5C-B62F8CA55FC3}"/>
            </c:ext>
          </c:extLst>
        </c:ser>
        <c:ser>
          <c:idx val="1"/>
          <c:order val="1"/>
          <c:tx>
            <c:strRef>
              <c:f>Sheet1!$D$230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Sheet1!$B$231:$B$235</c:f>
              <c:strCache>
                <c:ptCount val="5"/>
                <c:pt idx="0">
                  <c:v>Students</c:v>
                </c:pt>
                <c:pt idx="1">
                  <c:v>Faculty</c:v>
                </c:pt>
                <c:pt idx="2">
                  <c:v>Classified staff</c:v>
                </c:pt>
                <c:pt idx="3">
                  <c:v>Confidential staff</c:v>
                </c:pt>
                <c:pt idx="4">
                  <c:v>Management</c:v>
                </c:pt>
              </c:strCache>
            </c:strRef>
          </c:cat>
          <c:val>
            <c:numRef>
              <c:f>Sheet1!$D$231:$D$235</c:f>
              <c:numCache>
                <c:formatCode>0%</c:formatCode>
                <c:ptCount val="5"/>
                <c:pt idx="0">
                  <c:v>2.9000000000000001E-2</c:v>
                </c:pt>
                <c:pt idx="1">
                  <c:v>6.8000000000000005E-2</c:v>
                </c:pt>
                <c:pt idx="2">
                  <c:v>0.02</c:v>
                </c:pt>
                <c:pt idx="3">
                  <c:v>2.9000000000000001E-2</c:v>
                </c:pt>
                <c:pt idx="4">
                  <c:v>7.8E-2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62-436C-8C5C-B62F8CA55F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3893759"/>
        <c:axId val="343897919"/>
      </c:barChart>
      <c:catAx>
        <c:axId val="3438937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897919"/>
        <c:crosses val="autoZero"/>
        <c:auto val="1"/>
        <c:lblAlgn val="ctr"/>
        <c:lblOffset val="100"/>
        <c:noMultiLvlLbl val="0"/>
      </c:catAx>
      <c:valAx>
        <c:axId val="3438979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89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College Providing</a:t>
            </a:r>
            <a:r>
              <a:rPr lang="en-US" baseline="0"/>
              <a:t> a Supportive Environment on Diversity Issues (% who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Sheet1!$C$239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Sheet1!$B$240:$B$249</c:f>
              <c:strCache>
                <c:ptCount val="10"/>
                <c:pt idx="0">
                  <c:v>PC demonstrates appropriate understanding and concern for equity/diversity</c:v>
                </c:pt>
                <c:pt idx="1">
                  <c:v>PC promotes the idea that racially/ethnically diverse student boy enhances the educational experience</c:v>
                </c:pt>
                <c:pt idx="2">
                  <c:v>PC has effective hiring practices that increase diversity</c:v>
                </c:pt>
                <c:pt idx="3">
                  <c:v>PC encourages staff to have a public voice and share ideas openly</c:v>
                </c:pt>
                <c:pt idx="4">
                  <c:v>PC promotes appreciation of cultural differences</c:v>
                </c:pt>
                <c:pt idx="5">
                  <c:v>PC provides campus community with opportunities to share feelings about issues of concern</c:v>
                </c:pt>
                <c:pt idx="6">
                  <c:v>PC rewards staff for participation in diversity efforts</c:v>
                </c:pt>
                <c:pt idx="7">
                  <c:v>PC has a lot of racial tension</c:v>
                </c:pt>
                <c:pt idx="8">
                  <c:v>PC provides staff with skills training needed to facilitate conversations about diversity</c:v>
                </c:pt>
                <c:pt idx="9">
                  <c:v>PC is open to the expression of different ideas, opinions, beliefs</c:v>
                </c:pt>
              </c:strCache>
            </c:strRef>
          </c:cat>
          <c:val>
            <c:numRef>
              <c:f>Sheet1!$C$240:$C$249</c:f>
              <c:numCache>
                <c:formatCode>0%</c:formatCode>
                <c:ptCount val="10"/>
                <c:pt idx="0">
                  <c:v>0.82099999999999995</c:v>
                </c:pt>
                <c:pt idx="1">
                  <c:v>0.82099999999999995</c:v>
                </c:pt>
                <c:pt idx="2">
                  <c:v>0.67</c:v>
                </c:pt>
                <c:pt idx="3">
                  <c:v>0.623</c:v>
                </c:pt>
                <c:pt idx="4">
                  <c:v>0.80200000000000005</c:v>
                </c:pt>
                <c:pt idx="5">
                  <c:v>0.71699999999999997</c:v>
                </c:pt>
                <c:pt idx="6">
                  <c:v>0.51900000000000002</c:v>
                </c:pt>
                <c:pt idx="7">
                  <c:v>0.13200000000000001</c:v>
                </c:pt>
                <c:pt idx="8">
                  <c:v>0.49099999999999999</c:v>
                </c:pt>
                <c:pt idx="9">
                  <c:v>0.71699999999999997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4E-4408-928B-60229AD5445F}"/>
            </c:ext>
          </c:extLst>
        </c:ser>
        <c:ser>
          <c:idx val="1"/>
          <c:order val="1"/>
          <c:tx>
            <c:strRef>
              <c:f>Sheet1!$D$239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Sheet1!$B$240:$B$249</c:f>
              <c:strCache>
                <c:ptCount val="10"/>
                <c:pt idx="0">
                  <c:v>PC demonstrates appropriate understanding and concern for equity/diversity</c:v>
                </c:pt>
                <c:pt idx="1">
                  <c:v>PC promotes the idea that racially/ethnically diverse student boy enhances the educational experience</c:v>
                </c:pt>
                <c:pt idx="2">
                  <c:v>PC has effective hiring practices that increase diversity</c:v>
                </c:pt>
                <c:pt idx="3">
                  <c:v>PC encourages staff to have a public voice and share ideas openly</c:v>
                </c:pt>
                <c:pt idx="4">
                  <c:v>PC promotes appreciation of cultural differences</c:v>
                </c:pt>
                <c:pt idx="5">
                  <c:v>PC provides campus community with opportunities to share feelings about issues of concern</c:v>
                </c:pt>
                <c:pt idx="6">
                  <c:v>PC rewards staff for participation in diversity efforts</c:v>
                </c:pt>
                <c:pt idx="7">
                  <c:v>PC has a lot of racial tension</c:v>
                </c:pt>
                <c:pt idx="8">
                  <c:v>PC provides staff with skills training needed to facilitate conversations about diversity</c:v>
                </c:pt>
                <c:pt idx="9">
                  <c:v>PC is open to the expression of different ideas, opinions, beliefs</c:v>
                </c:pt>
              </c:strCache>
            </c:strRef>
          </c:cat>
          <c:val>
            <c:numRef>
              <c:f>Sheet1!$D$240:$D$249</c:f>
              <c:numCache>
                <c:formatCode>0%</c:formatCode>
                <c:ptCount val="10"/>
                <c:pt idx="0">
                  <c:v>0.70199999999999996</c:v>
                </c:pt>
                <c:pt idx="1">
                  <c:v>0.79800000000000004</c:v>
                </c:pt>
                <c:pt idx="2">
                  <c:v>0.58699999999999997</c:v>
                </c:pt>
                <c:pt idx="3">
                  <c:v>0.56699999999999995</c:v>
                </c:pt>
                <c:pt idx="4">
                  <c:v>0.76</c:v>
                </c:pt>
                <c:pt idx="5">
                  <c:v>0.49</c:v>
                </c:pt>
                <c:pt idx="6">
                  <c:v>0.42299999999999999</c:v>
                </c:pt>
                <c:pt idx="7">
                  <c:v>0.33700000000000002</c:v>
                </c:pt>
                <c:pt idx="8">
                  <c:v>0.48099999999999998</c:v>
                </c:pt>
                <c:pt idx="9">
                  <c:v>0.58699999999999997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4E-4408-928B-60229AD544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1406767"/>
        <c:axId val="341407183"/>
      </c:barChart>
      <c:catAx>
        <c:axId val="3414067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407183"/>
        <c:crosses val="autoZero"/>
        <c:auto val="1"/>
        <c:lblAlgn val="ctr"/>
        <c:lblOffset val="100"/>
        <c:noMultiLvlLbl val="0"/>
      </c:catAx>
      <c:valAx>
        <c:axId val="34140718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406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If You Had it to</a:t>
            </a:r>
            <a:r>
              <a:rPr lang="en-US" baseline="0"/>
              <a:t> Do Over, would you work for KCCD Again (Percentage who answered yes)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Sheet1!$C$17:$G$17</c:f>
              <c:numCache>
                <c:formatCode>General</c:formatCode>
                <c:ptCount val="5"/>
                <c:pt idx="0">
                  <c:v>2011</c:v>
                </c:pt>
                <c:pt idx="1">
                  <c:v>2013</c:v>
                </c:pt>
                <c:pt idx="2">
                  <c:v>2016</c:v>
                </c:pt>
                <c:pt idx="3">
                  <c:v>2019</c:v>
                </c:pt>
                <c:pt idx="4">
                  <c:v>2022</c:v>
                </c:pt>
              </c:numCache>
            </c:numRef>
          </c:cat>
          <c:val>
            <c:numRef>
              <c:f>Sheet1!$C$18:$G$18</c:f>
              <c:numCache>
                <c:formatCode>0%</c:formatCode>
                <c:ptCount val="5"/>
                <c:pt idx="0">
                  <c:v>0.90700000000000003</c:v>
                </c:pt>
                <c:pt idx="1">
                  <c:v>0.93799999999999994</c:v>
                </c:pt>
                <c:pt idx="2">
                  <c:v>0.89400000000000002</c:v>
                </c:pt>
                <c:pt idx="3">
                  <c:v>0.90500000000000003</c:v>
                </c:pt>
                <c:pt idx="4">
                  <c:v>0.88300000000000001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B-4C4C-96FE-1F2D7FA473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3273023"/>
        <c:axId val="1393273439"/>
      </c:barChart>
      <c:catAx>
        <c:axId val="1393273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73439"/>
        <c:crosses val="autoZero"/>
        <c:auto val="1"/>
        <c:lblAlgn val="ctr"/>
        <c:lblOffset val="100"/>
        <c:noMultiLvlLbl val="0"/>
      </c:catAx>
      <c:valAx>
        <c:axId val="139327343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73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Promoting High Ethical Standards (%</a:t>
            </a:r>
            <a:r>
              <a:rPr lang="en-US" baseline="0"/>
              <a:t> who strongly or somewhat agree)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KCCD promotes high ethical standards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Sheet1!$C$21:$D$21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Sheet1!$C$22:$D$22</c:f>
              <c:numCache>
                <c:formatCode>0%</c:formatCode>
                <c:ptCount val="2"/>
                <c:pt idx="0">
                  <c:v>0.72299999999999998</c:v>
                </c:pt>
                <c:pt idx="1">
                  <c:v>0.67600000000000005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8-4543-8709-EBE2EFA746AB}"/>
            </c:ext>
          </c:extLst>
        </c:ser>
        <c:ser>
          <c:idx val="1"/>
          <c:order val="1"/>
          <c:tx>
            <c:strRef>
              <c:f>Sheet1!$B$23</c:f>
              <c:strCache>
                <c:ptCount val="1"/>
                <c:pt idx="0">
                  <c:v>PC promotes high ethical standards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Sheet1!$C$21:$D$21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Sheet1!$C$23:$D$23</c:f>
              <c:numCache>
                <c:formatCode>0%</c:formatCode>
                <c:ptCount val="2"/>
                <c:pt idx="0">
                  <c:v>0.73899999999999999</c:v>
                </c:pt>
                <c:pt idx="1">
                  <c:v>0.67600000000000005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8-4543-8709-EBE2EFA746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99951263"/>
        <c:axId val="1499953759"/>
      </c:barChart>
      <c:catAx>
        <c:axId val="149995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953759"/>
        <c:crosses val="autoZero"/>
        <c:auto val="1"/>
        <c:lblAlgn val="ctr"/>
        <c:lblOffset val="100"/>
        <c:noMultiLvlLbl val="0"/>
      </c:catAx>
      <c:valAx>
        <c:axId val="149995375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95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Morale is High</a:t>
            </a:r>
            <a:r>
              <a:rPr lang="en-US" baseline="0"/>
              <a:t> (% who strongly or somewhat agree)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Sheet1!$B$26:$B$27</c:f>
              <c:strCache>
                <c:ptCount val="2"/>
                <c:pt idx="0">
                  <c:v>Morale high at PC</c:v>
                </c:pt>
                <c:pt idx="1">
                  <c:v>Morale high in my department</c:v>
                </c:pt>
              </c:strCache>
            </c:strRef>
          </c:cat>
          <c:val>
            <c:numRef>
              <c:f>Sheet1!$C$26:$C$27</c:f>
              <c:numCache>
                <c:formatCode>0%</c:formatCode>
                <c:ptCount val="2"/>
                <c:pt idx="0">
                  <c:v>0.61299999999999999</c:v>
                </c:pt>
                <c:pt idx="1">
                  <c:v>0.68500000000000005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E-4DA9-9EFB-F771767A5883}"/>
            </c:ext>
          </c:extLst>
        </c:ser>
        <c:ser>
          <c:idx val="1"/>
          <c:order val="1"/>
          <c:tx>
            <c:strRef>
              <c:f>Sheet1!$D$25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Sheet1!$B$26:$B$27</c:f>
              <c:strCache>
                <c:ptCount val="2"/>
                <c:pt idx="0">
                  <c:v>Morale high at PC</c:v>
                </c:pt>
                <c:pt idx="1">
                  <c:v>Morale high in my department</c:v>
                </c:pt>
              </c:strCache>
            </c:strRef>
          </c:cat>
          <c:val>
            <c:numRef>
              <c:f>Sheet1!$D$26:$D$27</c:f>
              <c:numCache>
                <c:formatCode>0%</c:formatCode>
                <c:ptCount val="2"/>
                <c:pt idx="0">
                  <c:v>0.47199999999999998</c:v>
                </c:pt>
                <c:pt idx="1">
                  <c:v>0.64800000000000002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E-4DA9-9EFB-F771767A58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3273855"/>
        <c:axId val="1393274271"/>
      </c:barChart>
      <c:catAx>
        <c:axId val="139327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74271"/>
        <c:crosses val="autoZero"/>
        <c:auto val="1"/>
        <c:lblAlgn val="ctr"/>
        <c:lblOffset val="100"/>
        <c:noMultiLvlLbl val="0"/>
      </c:catAx>
      <c:valAx>
        <c:axId val="1393274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27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PC Student</a:t>
            </a:r>
            <a:r>
              <a:rPr lang="en-US" baseline="0"/>
              <a:t> focus (% who strongly or somewhat agree)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Sheet1!$C$142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Sheet1!$B$143:$B$144</c:f>
              <c:strCache>
                <c:ptCount val="2"/>
                <c:pt idx="0">
                  <c:v>PC takes responsibility for educating underprepared/underrepresented students</c:v>
                </c:pt>
                <c:pt idx="1">
                  <c:v>PC adequately prepares students for the workplace</c:v>
                </c:pt>
              </c:strCache>
            </c:strRef>
          </c:cat>
          <c:val>
            <c:numRef>
              <c:f>Sheet1!$C$143:$C$144</c:f>
              <c:numCache>
                <c:formatCode>0%</c:formatCode>
                <c:ptCount val="2"/>
                <c:pt idx="0">
                  <c:v>0.875</c:v>
                </c:pt>
                <c:pt idx="1">
                  <c:v>0.70299999999999996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B-4C82-9AC4-4E23E0BB1685}"/>
            </c:ext>
          </c:extLst>
        </c:ser>
        <c:ser>
          <c:idx val="1"/>
          <c:order val="1"/>
          <c:tx>
            <c:strRef>
              <c:f>Sheet1!$D$142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Sheet1!$B$143:$B$144</c:f>
              <c:strCache>
                <c:ptCount val="2"/>
                <c:pt idx="0">
                  <c:v>PC takes responsibility for educating underprepared/underrepresented students</c:v>
                </c:pt>
                <c:pt idx="1">
                  <c:v>PC adequately prepares students for the workplace</c:v>
                </c:pt>
              </c:strCache>
            </c:strRef>
          </c:cat>
          <c:val>
            <c:numRef>
              <c:f>Sheet1!$D$143:$D$144</c:f>
              <c:numCache>
                <c:formatCode>0%</c:formatCode>
                <c:ptCount val="2"/>
                <c:pt idx="0">
                  <c:v>0.872</c:v>
                </c:pt>
                <c:pt idx="1">
                  <c:v>0.752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B-4C82-9AC4-4E23E0BB16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0396383"/>
        <c:axId val="1370396799"/>
      </c:barChart>
      <c:catAx>
        <c:axId val="1370396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0396799"/>
        <c:crosses val="autoZero"/>
        <c:auto val="1"/>
        <c:lblAlgn val="ctr"/>
        <c:lblOffset val="100"/>
        <c:noMultiLvlLbl val="0"/>
      </c:catAx>
      <c:valAx>
        <c:axId val="1370396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0396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Satisfaction</a:t>
            </a:r>
            <a:r>
              <a:rPr lang="en-US" baseline="0"/>
              <a:t> with district office services (% extremely or somewhat satisfied)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Sheet1!$C$134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Sheet1!$B$135:$B$139</c:f>
              <c:strCache>
                <c:ptCount val="5"/>
                <c:pt idx="0">
                  <c:v>Business Services</c:v>
                </c:pt>
                <c:pt idx="1">
                  <c:v>Educational Services</c:v>
                </c:pt>
                <c:pt idx="2">
                  <c:v>Human Resources</c:v>
                </c:pt>
                <c:pt idx="3">
                  <c:v>Information Technology</c:v>
                </c:pt>
                <c:pt idx="4">
                  <c:v>Institutional Research</c:v>
                </c:pt>
              </c:strCache>
            </c:strRef>
          </c:cat>
          <c:val>
            <c:numRef>
              <c:f>Sheet1!$C$135:$C$139</c:f>
              <c:numCache>
                <c:formatCode>0%</c:formatCode>
                <c:ptCount val="5"/>
                <c:pt idx="0">
                  <c:v>0.58299999999999996</c:v>
                </c:pt>
                <c:pt idx="1">
                  <c:v>0.53700000000000003</c:v>
                </c:pt>
                <c:pt idx="2">
                  <c:v>0.65700000000000003</c:v>
                </c:pt>
                <c:pt idx="3">
                  <c:v>0.69399999999999995</c:v>
                </c:pt>
                <c:pt idx="4">
                  <c:v>0.63600000000000001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9-4E9C-BD7F-AF40607792A0}"/>
            </c:ext>
          </c:extLst>
        </c:ser>
        <c:ser>
          <c:idx val="1"/>
          <c:order val="1"/>
          <c:tx>
            <c:strRef>
              <c:f>Sheet1!$D$134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Sheet1!$B$135:$B$139</c:f>
              <c:strCache>
                <c:ptCount val="5"/>
                <c:pt idx="0">
                  <c:v>Business Services</c:v>
                </c:pt>
                <c:pt idx="1">
                  <c:v>Educational Services</c:v>
                </c:pt>
                <c:pt idx="2">
                  <c:v>Human Resources</c:v>
                </c:pt>
                <c:pt idx="3">
                  <c:v>Information Technology</c:v>
                </c:pt>
                <c:pt idx="4">
                  <c:v>Institutional Research</c:v>
                </c:pt>
              </c:strCache>
            </c:strRef>
          </c:cat>
          <c:val>
            <c:numRef>
              <c:f>Sheet1!$D$135:$D$139</c:f>
              <c:numCache>
                <c:formatCode>0%</c:formatCode>
                <c:ptCount val="5"/>
                <c:pt idx="0">
                  <c:v>0.58699999999999997</c:v>
                </c:pt>
                <c:pt idx="1">
                  <c:v>0.625</c:v>
                </c:pt>
                <c:pt idx="2">
                  <c:v>0.66</c:v>
                </c:pt>
                <c:pt idx="3">
                  <c:v>0.84599999999999997</c:v>
                </c:pt>
                <c:pt idx="4">
                  <c:v>0.68300000000000005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9-4E9C-BD7F-AF40607792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45153999"/>
        <c:axId val="1245152751"/>
      </c:barChart>
      <c:catAx>
        <c:axId val="12451539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152751"/>
        <c:crosses val="autoZero"/>
        <c:auto val="1"/>
        <c:lblAlgn val="ctr"/>
        <c:lblOffset val="100"/>
        <c:noMultiLvlLbl val="0"/>
      </c:catAx>
      <c:valAx>
        <c:axId val="12451527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153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Trust (% who strongly</a:t>
            </a:r>
            <a:r>
              <a:rPr lang="en-US" baseline="0"/>
              <a:t> or somewhat agree that there is trust between these groups)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Sheet1!$B$31:$B$35</c:f>
              <c:strCache>
                <c:ptCount val="5"/>
                <c:pt idx="0">
                  <c:v>Between classified &amp; faculty</c:v>
                </c:pt>
                <c:pt idx="1">
                  <c:v>Between classified &amp; management</c:v>
                </c:pt>
                <c:pt idx="2">
                  <c:v>Between faculy &amp; management</c:v>
                </c:pt>
                <c:pt idx="3">
                  <c:v>Between colleges &amp; district office</c:v>
                </c:pt>
                <c:pt idx="4">
                  <c:v>Among the three college</c:v>
                </c:pt>
              </c:strCache>
            </c:strRef>
          </c:cat>
          <c:val>
            <c:numRef>
              <c:f>Sheet1!$C$31:$C$35</c:f>
              <c:numCache>
                <c:formatCode>0%</c:formatCode>
                <c:ptCount val="5"/>
                <c:pt idx="0">
                  <c:v>0.71199999999999997</c:v>
                </c:pt>
                <c:pt idx="1">
                  <c:v>0.47699999999999998</c:v>
                </c:pt>
                <c:pt idx="2">
                  <c:v>0.49099999999999999</c:v>
                </c:pt>
                <c:pt idx="3">
                  <c:v>0.40500000000000003</c:v>
                </c:pt>
                <c:pt idx="4">
                  <c:v>0.35099999999999998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EC2-89A6-51DC8D783BE2}"/>
            </c:ext>
          </c:extLst>
        </c:ser>
        <c:ser>
          <c:idx val="1"/>
          <c:order val="1"/>
          <c:tx>
            <c:strRef>
              <c:f>Sheet1!$D$30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Sheet1!$B$31:$B$35</c:f>
              <c:strCache>
                <c:ptCount val="5"/>
                <c:pt idx="0">
                  <c:v>Between classified &amp; faculty</c:v>
                </c:pt>
                <c:pt idx="1">
                  <c:v>Between classified &amp; management</c:v>
                </c:pt>
                <c:pt idx="2">
                  <c:v>Between faculy &amp; management</c:v>
                </c:pt>
                <c:pt idx="3">
                  <c:v>Between colleges &amp; district office</c:v>
                </c:pt>
                <c:pt idx="4">
                  <c:v>Among the three college</c:v>
                </c:pt>
              </c:strCache>
            </c:strRef>
          </c:cat>
          <c:val>
            <c:numRef>
              <c:f>Sheet1!$D$31:$D$35</c:f>
              <c:numCache>
                <c:formatCode>0%</c:formatCode>
                <c:ptCount val="5"/>
                <c:pt idx="0">
                  <c:v>0.66100000000000003</c:v>
                </c:pt>
                <c:pt idx="1">
                  <c:v>0.505</c:v>
                </c:pt>
                <c:pt idx="2">
                  <c:v>0.40699999999999997</c:v>
                </c:pt>
                <c:pt idx="3">
                  <c:v>0.42599999999999999</c:v>
                </c:pt>
                <c:pt idx="4">
                  <c:v>0.41299999999999998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EC2-89A6-51DC8D783B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6718031"/>
        <c:axId val="1506718863"/>
      </c:barChart>
      <c:catAx>
        <c:axId val="1506718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718863"/>
        <c:crosses val="autoZero"/>
        <c:auto val="1"/>
        <c:lblAlgn val="ctr"/>
        <c:lblOffset val="100"/>
        <c:noMultiLvlLbl val="0"/>
      </c:catAx>
      <c:valAx>
        <c:axId val="1506718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718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Respect</a:t>
            </a:r>
            <a:r>
              <a:rPr lang="en-US" baseline="0"/>
              <a:t> and conflict (% who strongly or somewhat agree)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Sheet1!$B$38:$B$40</c:f>
              <c:strCache>
                <c:ptCount val="3"/>
                <c:pt idx="0">
                  <c:v>Employees respect each other</c:v>
                </c:pt>
                <c:pt idx="1">
                  <c:v>Faculty respect each other</c:v>
                </c:pt>
                <c:pt idx="2">
                  <c:v>Faculty are prepared to deal with conflict over diversity issues in the classroom</c:v>
                </c:pt>
              </c:strCache>
            </c:strRef>
          </c:cat>
          <c:val>
            <c:numRef>
              <c:f>Sheet1!$C$38:$C$40</c:f>
              <c:numCache>
                <c:formatCode>0%</c:formatCode>
                <c:ptCount val="3"/>
                <c:pt idx="0">
                  <c:v>0.88300000000000001</c:v>
                </c:pt>
                <c:pt idx="1">
                  <c:v>0.89300000000000002</c:v>
                </c:pt>
                <c:pt idx="2">
                  <c:v>0.66100000000000003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A-483F-B375-26E5299B4442}"/>
            </c:ext>
          </c:extLst>
        </c:ser>
        <c:ser>
          <c:idx val="1"/>
          <c:order val="1"/>
          <c:tx>
            <c:strRef>
              <c:f>Sheet1!$D$37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Sheet1!$B$38:$B$40</c:f>
              <c:strCache>
                <c:ptCount val="3"/>
                <c:pt idx="0">
                  <c:v>Employees respect each other</c:v>
                </c:pt>
                <c:pt idx="1">
                  <c:v>Faculty respect each other</c:v>
                </c:pt>
                <c:pt idx="2">
                  <c:v>Faculty are prepared to deal with conflict over diversity issues in the classroom</c:v>
                </c:pt>
              </c:strCache>
            </c:strRef>
          </c:cat>
          <c:val>
            <c:numRef>
              <c:f>Sheet1!$D$38:$D$40</c:f>
              <c:numCache>
                <c:formatCode>0%</c:formatCode>
                <c:ptCount val="3"/>
                <c:pt idx="0">
                  <c:v>0.77100000000000002</c:v>
                </c:pt>
                <c:pt idx="1">
                  <c:v>0.74099999999999999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6A-483F-B375-26E5299B44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897919"/>
        <c:axId val="343898335"/>
      </c:barChart>
      <c:catAx>
        <c:axId val="34389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898335"/>
        <c:crosses val="autoZero"/>
        <c:auto val="1"/>
        <c:lblAlgn val="ctr"/>
        <c:lblOffset val="100"/>
        <c:noMultiLvlLbl val="0"/>
      </c:catAx>
      <c:valAx>
        <c:axId val="34389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897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8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1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189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89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5670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82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94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9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9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26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9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3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7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977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1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09DF2-2BF7-452A-8345-0A7374444EE1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E40EB4C-C830-4E8D-A6AE-6C5B2C4D6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4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2022 KCCD Climate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PC Results, College Council, February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9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957498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37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1446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05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97951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0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878417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2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371506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5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65159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3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246273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578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Governance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Decision-making, Communication, </a:t>
            </a:r>
            <a:r>
              <a:rPr lang="en-US" dirty="0" smtClean="0"/>
              <a:t>Information Flow,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6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3128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61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677784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45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Survey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en-US" dirty="0" smtClean="0"/>
              <a:t>First Implemented in 2011</a:t>
            </a:r>
          </a:p>
          <a:p>
            <a:pPr lvl="1"/>
            <a:r>
              <a:rPr lang="en-US" dirty="0" smtClean="0"/>
              <a:t>Focus was on questions of morale, trust, communication, participation, and campus interactions</a:t>
            </a:r>
          </a:p>
          <a:p>
            <a:pPr lvl="1"/>
            <a:r>
              <a:rPr lang="en-US" dirty="0" smtClean="0"/>
              <a:t>Repeated in 2013 and 2016 with minor changes/additions</a:t>
            </a:r>
          </a:p>
          <a:p>
            <a:r>
              <a:rPr lang="en-US" dirty="0" smtClean="0"/>
              <a:t>Revamped in 2019</a:t>
            </a:r>
          </a:p>
          <a:p>
            <a:pPr lvl="1"/>
            <a:r>
              <a:rPr lang="en-US" dirty="0" smtClean="0"/>
              <a:t>Added questions on diversity, equity, and inclusion (DEI), discrimination, and harassment</a:t>
            </a:r>
          </a:p>
          <a:p>
            <a:pPr lvl="1"/>
            <a:r>
              <a:rPr lang="en-US" dirty="0" smtClean="0"/>
              <a:t>Changed scale on most previous questions, so responses are not comparable to previous versions</a:t>
            </a:r>
          </a:p>
          <a:p>
            <a:pPr lvl="1"/>
            <a:r>
              <a:rPr lang="en-US" dirty="0" smtClean="0"/>
              <a:t>Repeated again in 2022, with minor changes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6516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94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013382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02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000964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05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278611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46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100974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5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82095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6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6770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8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56438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4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DEI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Diversity, Equity, Inclusion</a:t>
            </a:r>
          </a:p>
          <a:p>
            <a:pPr marL="0" indent="0">
              <a:buNone/>
            </a:pPr>
            <a:r>
              <a:rPr lang="en-US" dirty="0" smtClean="0"/>
              <a:t>Experience of Discrimination &amp; Harassment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553904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4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Results Online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7183" y="2160588"/>
            <a:ext cx="497767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865312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07970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85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646250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7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255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29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245642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36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665041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17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Questions/Next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8000" dirty="0" smtClean="0"/>
              <a:t>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301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Atmosphere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Satisfaction, Morale, Trust, and Work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88587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0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070309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41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16355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35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23627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06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30908"/>
              </p:ext>
            </p:extLst>
          </p:nvPr>
        </p:nvGraphicFramePr>
        <p:xfrm>
          <a:off x="1761318" y="284943"/>
          <a:ext cx="8669364" cy="628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20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5638</TotalTime>
  <Words>459</Words>
  <Application>Microsoft Office PowerPoint</Application>
  <PresentationFormat>Widescreen</PresentationFormat>
  <Paragraphs>49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Trebuchet MS</vt:lpstr>
      <vt:lpstr>Wingdings 3</vt:lpstr>
      <vt:lpstr>Facet</vt:lpstr>
      <vt:lpstr>2022 KCCD Climate Survey</vt:lpstr>
      <vt:lpstr>Climate Survey Background</vt:lpstr>
      <vt:lpstr>Summary Results Online</vt:lpstr>
      <vt:lpstr>College Atmosphere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Participatory Governance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Questions/Next Steps?</vt:lpstr>
    </vt:vector>
  </TitlesOfParts>
  <Company>Porterville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Carley</dc:creator>
  <cp:lastModifiedBy>Michael Carley</cp:lastModifiedBy>
  <cp:revision>15</cp:revision>
  <dcterms:created xsi:type="dcterms:W3CDTF">2023-12-20T01:26:32Z</dcterms:created>
  <dcterms:modified xsi:type="dcterms:W3CDTF">2024-01-31T17:57:21Z</dcterms:modified>
</cp:coreProperties>
</file>