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8" r:id="rId6"/>
    <p:sldId id="267" r:id="rId7"/>
    <p:sldId id="269" r:id="rId8"/>
    <p:sldId id="259" r:id="rId9"/>
    <p:sldId id="260" r:id="rId10"/>
    <p:sldId id="261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Porterville college strategic Plan, 2021-2024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focus on student success &amp; Equity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663" y="4728434"/>
            <a:ext cx="5029200" cy="161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Plan:  goal two, close equity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 most equity gaps by half</a:t>
            </a:r>
          </a:p>
          <a:p>
            <a:r>
              <a:rPr lang="en-US" dirty="0"/>
              <a:t>Main equity areas identified:  gender, ethnicity, first generation, and DSPS</a:t>
            </a:r>
          </a:p>
          <a:p>
            <a:r>
              <a:rPr lang="en-US" dirty="0"/>
              <a:t>Focus on three of the four student success objectives from goal one:  onboarding, momentum points, and completion rates</a:t>
            </a:r>
          </a:p>
        </p:txBody>
      </p:sp>
    </p:spTree>
    <p:extLst>
      <p:ext uri="{BB962C8B-B14F-4D97-AF65-F5344CB8AC3E}">
        <p14:creationId xmlns:p14="http://schemas.microsoft.com/office/powerpoint/2010/main" val="53416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Plan:  goal three,  enhance community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 1:  Provide Workforce Programs that Respond to Community Needs</a:t>
            </a:r>
          </a:p>
          <a:p>
            <a:r>
              <a:rPr lang="en-US" dirty="0" smtClean="0"/>
              <a:t>Objective 2:  Reflect and Interact with the Communities We Serve</a:t>
            </a:r>
          </a:p>
        </p:txBody>
      </p:sp>
    </p:spTree>
    <p:extLst>
      <p:ext uri="{BB962C8B-B14F-4D97-AF65-F5344CB8AC3E}">
        <p14:creationId xmlns:p14="http://schemas.microsoft.com/office/powerpoint/2010/main" val="386976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Plan:  goal four,  strengthen organizational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 1:  Meet and Exceed External Standards</a:t>
            </a:r>
          </a:p>
          <a:p>
            <a:r>
              <a:rPr lang="en-US" dirty="0" smtClean="0"/>
              <a:t>Objective 2:  Optimize Enrollment</a:t>
            </a:r>
          </a:p>
          <a:p>
            <a:r>
              <a:rPr lang="en-US" dirty="0" smtClean="0"/>
              <a:t>Objective 3:  Increase Trust &amp; Collaboration</a:t>
            </a:r>
          </a:p>
          <a:p>
            <a:r>
              <a:rPr lang="en-US" dirty="0" smtClean="0"/>
              <a:t>Objective 4:  Provide Professional Development Opportunities</a:t>
            </a:r>
          </a:p>
          <a:p>
            <a:r>
              <a:rPr lang="en-US" dirty="0" smtClean="0"/>
              <a:t>Objective 5:  Improve Facilities, Maintenance &amp; Safety</a:t>
            </a:r>
          </a:p>
        </p:txBody>
      </p:sp>
    </p:spTree>
    <p:extLst>
      <p:ext uri="{BB962C8B-B14F-4D97-AF65-F5344CB8AC3E}">
        <p14:creationId xmlns:p14="http://schemas.microsoft.com/office/powerpoint/2010/main" val="265823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1026" name="Picture 2" descr="Questions Comments Concerns Customer Support Diagram Stock Photo by  ©iqoncept 85536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881" y="2181225"/>
            <a:ext cx="3678238" cy="367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9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&amp;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Our primary focus is twofold:</a:t>
            </a:r>
          </a:p>
          <a:p>
            <a:pPr lvl="1"/>
            <a:r>
              <a:rPr lang="en-US" sz="2800" dirty="0"/>
              <a:t>Improving student success metrics</a:t>
            </a:r>
          </a:p>
          <a:p>
            <a:pPr lvl="1"/>
            <a:r>
              <a:rPr lang="en-US" sz="2800" dirty="0"/>
              <a:t>Reducing equity gaps</a:t>
            </a:r>
          </a:p>
          <a:p>
            <a:r>
              <a:rPr lang="en-US" sz="2800" dirty="0" smtClean="0"/>
              <a:t>(Strategic Planning Committee focused on goals and objectives, not strategies)</a:t>
            </a:r>
          </a:p>
        </p:txBody>
      </p:sp>
    </p:spTree>
    <p:extLst>
      <p:ext uri="{BB962C8B-B14F-4D97-AF65-F5344CB8AC3E}">
        <p14:creationId xmlns:p14="http://schemas.microsoft.com/office/powerpoint/2010/main" val="302030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are focused on integrating our strategic plan with other college documents, but particularly two primary initiatives</a:t>
            </a:r>
          </a:p>
          <a:p>
            <a:r>
              <a:rPr lang="en-US" dirty="0" smtClean="0"/>
              <a:t>Guided Pathways (four pillars)</a:t>
            </a:r>
          </a:p>
          <a:p>
            <a:pPr lvl="1"/>
            <a:r>
              <a:rPr lang="en-US" dirty="0" smtClean="0"/>
              <a:t>Clarify the Path</a:t>
            </a:r>
          </a:p>
          <a:p>
            <a:pPr lvl="1"/>
            <a:r>
              <a:rPr lang="en-US" dirty="0" smtClean="0"/>
              <a:t>Enter the Path</a:t>
            </a:r>
          </a:p>
          <a:p>
            <a:pPr lvl="1"/>
            <a:r>
              <a:rPr lang="en-US" dirty="0" smtClean="0"/>
              <a:t>Stay on the Path</a:t>
            </a:r>
          </a:p>
          <a:p>
            <a:pPr lvl="1"/>
            <a:r>
              <a:rPr lang="en-US" dirty="0" smtClean="0"/>
              <a:t>Ensure Learning</a:t>
            </a:r>
          </a:p>
          <a:p>
            <a:r>
              <a:rPr lang="en-US" dirty="0" smtClean="0"/>
              <a:t>Vision for Success</a:t>
            </a:r>
          </a:p>
          <a:p>
            <a:pPr lvl="1"/>
            <a:r>
              <a:rPr lang="en-US" dirty="0" smtClean="0"/>
              <a:t>Increase Certificates &amp; Degrees</a:t>
            </a:r>
          </a:p>
          <a:p>
            <a:pPr lvl="1"/>
            <a:r>
              <a:rPr lang="en-US" dirty="0" smtClean="0"/>
              <a:t>Increase Transfers to CSU &amp; UC</a:t>
            </a:r>
          </a:p>
          <a:p>
            <a:pPr lvl="1"/>
            <a:r>
              <a:rPr lang="en-US" dirty="0" smtClean="0"/>
              <a:t>Decrease Units to Complete</a:t>
            </a:r>
          </a:p>
          <a:p>
            <a:pPr lvl="1"/>
            <a:r>
              <a:rPr lang="en-US" dirty="0" smtClean="0"/>
              <a:t>Increase Employment in Field of Study</a:t>
            </a:r>
          </a:p>
          <a:p>
            <a:pPr lvl="1"/>
            <a:r>
              <a:rPr lang="en-US" dirty="0" smtClean="0"/>
              <a:t>Close Equity Gaps</a:t>
            </a:r>
          </a:p>
        </p:txBody>
      </p:sp>
    </p:spTree>
    <p:extLst>
      <p:ext uri="{BB962C8B-B14F-4D97-AF65-F5344CB8AC3E}">
        <p14:creationId xmlns:p14="http://schemas.microsoft.com/office/powerpoint/2010/main" val="241487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objectives:  how we set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dozens of data points to track in the draft plan; in some cases, several for a single objective.</a:t>
            </a:r>
          </a:p>
          <a:p>
            <a:r>
              <a:rPr lang="en-US" dirty="0" smtClean="0"/>
              <a:t>We drafted targets for many, but not all of the data points.  Some will be tracked, but without a specific target.</a:t>
            </a:r>
          </a:p>
          <a:p>
            <a:r>
              <a:rPr lang="en-US" dirty="0" smtClean="0"/>
              <a:t>In deciding which data points should have specific targets to reach by the next strategic plan, we considered:</a:t>
            </a:r>
          </a:p>
          <a:p>
            <a:pPr lvl="1"/>
            <a:r>
              <a:rPr lang="en-US" dirty="0" smtClean="0"/>
              <a:t>The immediate importance of the data point</a:t>
            </a:r>
          </a:p>
          <a:p>
            <a:pPr lvl="1"/>
            <a:r>
              <a:rPr lang="en-US" dirty="0" smtClean="0"/>
              <a:t>The accuracy/reliability of available data</a:t>
            </a:r>
          </a:p>
          <a:p>
            <a:pPr lvl="1"/>
            <a:r>
              <a:rPr lang="en-US" dirty="0" smtClean="0"/>
              <a:t>Whether our current performance was already high, or had recently declined</a:t>
            </a:r>
          </a:p>
          <a:p>
            <a:pPr lvl="1"/>
            <a:r>
              <a:rPr lang="en-US" dirty="0" smtClean="0"/>
              <a:t>The impact of temporary pandemic effects on the data point</a:t>
            </a:r>
          </a:p>
        </p:txBody>
      </p:sp>
    </p:spTree>
    <p:extLst>
      <p:ext uri="{BB962C8B-B14F-4D97-AF65-F5344CB8AC3E}">
        <p14:creationId xmlns:p14="http://schemas.microsoft.com/office/powerpoint/2010/main" val="190814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objectives:  how we set targets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025" y="2283635"/>
            <a:ext cx="11029950" cy="347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objectives:  how we set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equity targets, </a:t>
            </a:r>
            <a:r>
              <a:rPr lang="en-US" dirty="0" smtClean="0"/>
              <a:t>we</a:t>
            </a:r>
            <a:endParaRPr lang="en-US" dirty="0" smtClean="0"/>
          </a:p>
          <a:p>
            <a:pPr lvl="1"/>
            <a:r>
              <a:rPr lang="en-US" dirty="0" smtClean="0"/>
              <a:t>Focused on four student characteristics:  gender, ethnicity, first-generation status, and DSPS participation</a:t>
            </a:r>
          </a:p>
          <a:p>
            <a:pPr lvl="1"/>
            <a:r>
              <a:rPr lang="en-US" dirty="0" smtClean="0"/>
              <a:t>Set </a:t>
            </a:r>
            <a:r>
              <a:rPr lang="en-US" dirty="0" smtClean="0"/>
              <a:t>targets where gaps are clear and consistent, not single-year anomalies</a:t>
            </a:r>
          </a:p>
          <a:p>
            <a:pPr lvl="1"/>
            <a:r>
              <a:rPr lang="en-US" dirty="0" smtClean="0"/>
              <a:t>Took group size into consideration, did not set targets for small groups</a:t>
            </a:r>
          </a:p>
          <a:p>
            <a:pPr lvl="1"/>
            <a:r>
              <a:rPr lang="en-US" dirty="0" smtClean="0"/>
              <a:t>We mostly set targets to cut achievement gaps in half</a:t>
            </a:r>
          </a:p>
        </p:txBody>
      </p:sp>
    </p:spTree>
    <p:extLst>
      <p:ext uri="{BB962C8B-B14F-4D97-AF65-F5344CB8AC3E}">
        <p14:creationId xmlns:p14="http://schemas.microsoft.com/office/powerpoint/2010/main" val="40575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objectives:  how we set targets</a:t>
            </a:r>
            <a:br>
              <a:rPr lang="en-US" dirty="0" smtClean="0"/>
            </a:br>
            <a:r>
              <a:rPr lang="en-US" dirty="0" smtClean="0"/>
              <a:t>equity example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269" y="2181225"/>
            <a:ext cx="9027461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8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Plan:  introductory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Page</a:t>
            </a:r>
          </a:p>
          <a:p>
            <a:r>
              <a:rPr lang="en-US" dirty="0" smtClean="0"/>
              <a:t>PC Mission, Values, &amp; Philosophy</a:t>
            </a:r>
          </a:p>
          <a:p>
            <a:r>
              <a:rPr lang="en-US" dirty="0" smtClean="0"/>
              <a:t>President’s Message</a:t>
            </a:r>
          </a:p>
          <a:p>
            <a:r>
              <a:rPr lang="en-US" dirty="0" smtClean="0"/>
              <a:t>Porterville Community page (basic community stats)</a:t>
            </a:r>
          </a:p>
          <a:p>
            <a:r>
              <a:rPr lang="en-US" dirty="0" smtClean="0"/>
              <a:t>Student Profile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011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Plan:  goal one, Increase student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 1:  Improve Onboarding</a:t>
            </a:r>
          </a:p>
          <a:p>
            <a:r>
              <a:rPr lang="en-US" dirty="0" smtClean="0"/>
              <a:t>Objective 2:  Increase Student Engagement</a:t>
            </a:r>
          </a:p>
          <a:p>
            <a:r>
              <a:rPr lang="en-US" dirty="0" smtClean="0"/>
              <a:t>Objective 3:  Improve Completion of Momentum Points</a:t>
            </a:r>
          </a:p>
          <a:p>
            <a:r>
              <a:rPr lang="en-US" dirty="0" smtClean="0"/>
              <a:t>Objective 4:  Improve Completion Rates</a:t>
            </a:r>
          </a:p>
        </p:txBody>
      </p:sp>
    </p:spTree>
    <p:extLst>
      <p:ext uri="{BB962C8B-B14F-4D97-AF65-F5344CB8AC3E}">
        <p14:creationId xmlns:p14="http://schemas.microsoft.com/office/powerpoint/2010/main" val="81724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3053</TotalTime>
  <Words>489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Gill Sans MT</vt:lpstr>
      <vt:lpstr>Wingdings 2</vt:lpstr>
      <vt:lpstr>Dividend</vt:lpstr>
      <vt:lpstr>The Porterville college strategic Plan, 2021-2024</vt:lpstr>
      <vt:lpstr>Success &amp; equity</vt:lpstr>
      <vt:lpstr>Integrated</vt:lpstr>
      <vt:lpstr>Goals and objectives:  how we set targets</vt:lpstr>
      <vt:lpstr>Goals and objectives:  how we set targets Example</vt:lpstr>
      <vt:lpstr>Goals and objectives:  how we set targets</vt:lpstr>
      <vt:lpstr>Goals and objectives:  how we set targets equity example</vt:lpstr>
      <vt:lpstr>Strategic Plan:  introductory sections</vt:lpstr>
      <vt:lpstr>Strategic Plan:  goal one, Increase student success</vt:lpstr>
      <vt:lpstr>Strategic Plan:  goal two, close equity gaps</vt:lpstr>
      <vt:lpstr>Strategic Plan:  goal three,  enhance community connections</vt:lpstr>
      <vt:lpstr>Strategic Plan:  goal four,  strengthen organizational effectiveness</vt:lpstr>
      <vt:lpstr>Next steps</vt:lpstr>
    </vt:vector>
  </TitlesOfParts>
  <Company>Porterville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Porterville college strategic Plan, 2021-2024</dc:title>
  <dc:creator>Michael Carley</dc:creator>
  <cp:lastModifiedBy>Michael Carley</cp:lastModifiedBy>
  <cp:revision>16</cp:revision>
  <dcterms:created xsi:type="dcterms:W3CDTF">2021-08-17T21:37:00Z</dcterms:created>
  <dcterms:modified xsi:type="dcterms:W3CDTF">2021-11-04T21:14:08Z</dcterms:modified>
</cp:coreProperties>
</file>