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4"/>
  </p:sldMasterIdLst>
  <p:notesMasterIdLst>
    <p:notesMasterId r:id="rId10"/>
  </p:notesMasterIdLst>
  <p:sldIdLst>
    <p:sldId id="749" r:id="rId5"/>
    <p:sldId id="777" r:id="rId6"/>
    <p:sldId id="779" r:id="rId7"/>
    <p:sldId id="780" r:id="rId8"/>
    <p:sldId id="785" r:id="rId9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6AA705C-D104-F9DD-7F91-8B6B5D04A6AC}" name="Maria Battisti" initials="MB" userId="S::maria.battisti@portervillecollege.edu::73289bf9-401c-4302-97ac-a5c214673c8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Battisti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D6A2EF-EE69-4ABE-AB7F-D6B9125B9252}" v="3" dt="2025-04-18T01:19:20.4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selda Aceves" userId="faa69497-cc34-432c-8408-241e060fed11" providerId="ADAL" clId="{AFD6A2EF-EE69-4ABE-AB7F-D6B9125B9252}"/>
    <pc:docChg chg="undo custSel addSld delSld modSld">
      <pc:chgData name="Griselda Aceves" userId="faa69497-cc34-432c-8408-241e060fed11" providerId="ADAL" clId="{AFD6A2EF-EE69-4ABE-AB7F-D6B9125B9252}" dt="2025-04-18T01:19:41.556" v="266" actId="20577"/>
      <pc:docMkLst>
        <pc:docMk/>
      </pc:docMkLst>
      <pc:sldChg chg="modSp mod">
        <pc:chgData name="Griselda Aceves" userId="faa69497-cc34-432c-8408-241e060fed11" providerId="ADAL" clId="{AFD6A2EF-EE69-4ABE-AB7F-D6B9125B9252}" dt="2025-04-18T01:04:05.370" v="229" actId="6549"/>
        <pc:sldMkLst>
          <pc:docMk/>
          <pc:sldMk cId="4241061371" sldId="749"/>
        </pc:sldMkLst>
        <pc:spChg chg="mod">
          <ac:chgData name="Griselda Aceves" userId="faa69497-cc34-432c-8408-241e060fed11" providerId="ADAL" clId="{AFD6A2EF-EE69-4ABE-AB7F-D6B9125B9252}" dt="2025-04-18T01:04:05.370" v="229" actId="6549"/>
          <ac:spMkLst>
            <pc:docMk/>
            <pc:sldMk cId="4241061371" sldId="749"/>
            <ac:spMk id="2" creationId="{39770B0F-ACC9-BBC1-CB6A-75E3A5276394}"/>
          </ac:spMkLst>
        </pc:spChg>
        <pc:spChg chg="mod">
          <ac:chgData name="Griselda Aceves" userId="faa69497-cc34-432c-8408-241e060fed11" providerId="ADAL" clId="{AFD6A2EF-EE69-4ABE-AB7F-D6B9125B9252}" dt="2025-04-18T01:00:32.581" v="130" actId="113"/>
          <ac:spMkLst>
            <pc:docMk/>
            <pc:sldMk cId="4241061371" sldId="749"/>
            <ac:spMk id="3" creationId="{7CEC5847-E805-324B-F194-15D257381F83}"/>
          </ac:spMkLst>
        </pc:spChg>
      </pc:sldChg>
      <pc:sldChg chg="del">
        <pc:chgData name="Griselda Aceves" userId="faa69497-cc34-432c-8408-241e060fed11" providerId="ADAL" clId="{AFD6A2EF-EE69-4ABE-AB7F-D6B9125B9252}" dt="2025-04-18T01:05:52.687" v="251" actId="47"/>
        <pc:sldMkLst>
          <pc:docMk/>
          <pc:sldMk cId="3953080501" sldId="778"/>
        </pc:sldMkLst>
      </pc:sldChg>
      <pc:sldChg chg="addSp delSp modSp mod modClrScheme chgLayout">
        <pc:chgData name="Griselda Aceves" userId="faa69497-cc34-432c-8408-241e060fed11" providerId="ADAL" clId="{AFD6A2EF-EE69-4ABE-AB7F-D6B9125B9252}" dt="2025-04-18T01:17:40.817" v="259" actId="26606"/>
        <pc:sldMkLst>
          <pc:docMk/>
          <pc:sldMk cId="2336853485" sldId="779"/>
        </pc:sldMkLst>
        <pc:spChg chg="mod">
          <ac:chgData name="Griselda Aceves" userId="faa69497-cc34-432c-8408-241e060fed11" providerId="ADAL" clId="{AFD6A2EF-EE69-4ABE-AB7F-D6B9125B9252}" dt="2025-04-18T01:17:40.817" v="259" actId="26606"/>
          <ac:spMkLst>
            <pc:docMk/>
            <pc:sldMk cId="2336853485" sldId="779"/>
            <ac:spMk id="2" creationId="{0D0BA115-1F4E-AFD1-54CE-6A3BD839F660}"/>
          </ac:spMkLst>
        </pc:spChg>
        <pc:spChg chg="del">
          <ac:chgData name="Griselda Aceves" userId="faa69497-cc34-432c-8408-241e060fed11" providerId="ADAL" clId="{AFD6A2EF-EE69-4ABE-AB7F-D6B9125B9252}" dt="2025-04-18T01:04:27.956" v="230" actId="478"/>
          <ac:spMkLst>
            <pc:docMk/>
            <pc:sldMk cId="2336853485" sldId="779"/>
            <ac:spMk id="5" creationId="{B35C41BB-5F1E-2404-5235-895082CBBC9E}"/>
          </ac:spMkLst>
        </pc:spChg>
        <pc:graphicFrameChg chg="add mod modGraphic">
          <ac:chgData name="Griselda Aceves" userId="faa69497-cc34-432c-8408-241e060fed11" providerId="ADAL" clId="{AFD6A2EF-EE69-4ABE-AB7F-D6B9125B9252}" dt="2025-04-18T01:17:40.817" v="259" actId="26606"/>
          <ac:graphicFrameMkLst>
            <pc:docMk/>
            <pc:sldMk cId="2336853485" sldId="779"/>
            <ac:graphicFrameMk id="3" creationId="{2477DC33-CAFF-C6F3-8B5B-9FBE7A42FA18}"/>
          </ac:graphicFrameMkLst>
        </pc:graphicFrameChg>
      </pc:sldChg>
      <pc:sldChg chg="addSp delSp modSp add del mod modClrScheme chgLayout">
        <pc:chgData name="Griselda Aceves" userId="faa69497-cc34-432c-8408-241e060fed11" providerId="ADAL" clId="{AFD6A2EF-EE69-4ABE-AB7F-D6B9125B9252}" dt="2025-04-18T01:19:41.556" v="266" actId="20577"/>
        <pc:sldMkLst>
          <pc:docMk/>
          <pc:sldMk cId="1831645165" sldId="780"/>
        </pc:sldMkLst>
        <pc:spChg chg="mod">
          <ac:chgData name="Griselda Aceves" userId="faa69497-cc34-432c-8408-241e060fed11" providerId="ADAL" clId="{AFD6A2EF-EE69-4ABE-AB7F-D6B9125B9252}" dt="2025-04-18T01:17:34.753" v="258" actId="26606"/>
          <ac:spMkLst>
            <pc:docMk/>
            <pc:sldMk cId="1831645165" sldId="780"/>
            <ac:spMk id="2" creationId="{E3EAD2F7-114B-24B3-9C3C-24CA6CE10F6A}"/>
          </ac:spMkLst>
        </pc:spChg>
        <pc:spChg chg="del">
          <ac:chgData name="Griselda Aceves" userId="faa69497-cc34-432c-8408-241e060fed11" providerId="ADAL" clId="{AFD6A2EF-EE69-4ABE-AB7F-D6B9125B9252}" dt="2025-04-18T01:17:24.098" v="256" actId="478"/>
          <ac:spMkLst>
            <pc:docMk/>
            <pc:sldMk cId="1831645165" sldId="780"/>
            <ac:spMk id="5" creationId="{50ED287D-CEE3-F5E8-10B0-183D29D0C0B3}"/>
          </ac:spMkLst>
        </pc:spChg>
        <pc:graphicFrameChg chg="add del mod modGraphic">
          <ac:chgData name="Griselda Aceves" userId="faa69497-cc34-432c-8408-241e060fed11" providerId="ADAL" clId="{AFD6A2EF-EE69-4ABE-AB7F-D6B9125B9252}" dt="2025-04-18T01:19:08.659" v="260" actId="478"/>
          <ac:graphicFrameMkLst>
            <pc:docMk/>
            <pc:sldMk cId="1831645165" sldId="780"/>
            <ac:graphicFrameMk id="3" creationId="{EBB5251C-099F-756C-114D-B28B52C6B49B}"/>
          </ac:graphicFrameMkLst>
        </pc:graphicFrameChg>
        <pc:graphicFrameChg chg="add mod modGraphic">
          <ac:chgData name="Griselda Aceves" userId="faa69497-cc34-432c-8408-241e060fed11" providerId="ADAL" clId="{AFD6A2EF-EE69-4ABE-AB7F-D6B9125B9252}" dt="2025-04-18T01:19:41.556" v="266" actId="20577"/>
          <ac:graphicFrameMkLst>
            <pc:docMk/>
            <pc:sldMk cId="1831645165" sldId="780"/>
            <ac:graphicFrameMk id="4" creationId="{B23598C0-32BF-12A7-472C-03AE3814402D}"/>
          </ac:graphicFrameMkLst>
        </pc:graphicFrameChg>
      </pc:sldChg>
      <pc:sldChg chg="del">
        <pc:chgData name="Griselda Aceves" userId="faa69497-cc34-432c-8408-241e060fed11" providerId="ADAL" clId="{AFD6A2EF-EE69-4ABE-AB7F-D6B9125B9252}" dt="2025-04-18T01:05:50.400" v="249" actId="47"/>
        <pc:sldMkLst>
          <pc:docMk/>
          <pc:sldMk cId="1853017561" sldId="781"/>
        </pc:sldMkLst>
      </pc:sldChg>
      <pc:sldChg chg="del">
        <pc:chgData name="Griselda Aceves" userId="faa69497-cc34-432c-8408-241e060fed11" providerId="ADAL" clId="{AFD6A2EF-EE69-4ABE-AB7F-D6B9125B9252}" dt="2025-04-18T01:05:51.646" v="250" actId="47"/>
        <pc:sldMkLst>
          <pc:docMk/>
          <pc:sldMk cId="1009395308" sldId="782"/>
        </pc:sldMkLst>
      </pc:sldChg>
      <pc:sldChg chg="del">
        <pc:chgData name="Griselda Aceves" userId="faa69497-cc34-432c-8408-241e060fed11" providerId="ADAL" clId="{AFD6A2EF-EE69-4ABE-AB7F-D6B9125B9252}" dt="2025-04-18T01:05:49.494" v="248" actId="47"/>
        <pc:sldMkLst>
          <pc:docMk/>
          <pc:sldMk cId="3406342544" sldId="783"/>
        </pc:sldMkLst>
      </pc:sldChg>
      <pc:sldChg chg="del">
        <pc:chgData name="Griselda Aceves" userId="faa69497-cc34-432c-8408-241e060fed11" providerId="ADAL" clId="{AFD6A2EF-EE69-4ABE-AB7F-D6B9125B9252}" dt="2025-04-18T01:05:48.636" v="247" actId="47"/>
        <pc:sldMkLst>
          <pc:docMk/>
          <pc:sldMk cId="3117565924" sldId="7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2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E4DDB67D-F912-4ADB-8953-7BD9744FEACC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3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4D8CCC6F-C293-48EB-972E-D0C9625A1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53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food&#10;&#10;Description automatically generated">
            <a:extLst>
              <a:ext uri="{FF2B5EF4-FFF2-40B4-BE49-F238E27FC236}">
                <a16:creationId xmlns:a16="http://schemas.microsoft.com/office/drawing/2014/main" id="{CA6FE689-1FB2-479B-A972-FE42309790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03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0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80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0CC1173-F9F2-4386-BC50-64F7624BA1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814774A-BDA8-4DC4-98CA-B5E79792D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360" y="307242"/>
            <a:ext cx="10515600" cy="640080"/>
          </a:xfrm>
        </p:spPr>
        <p:txBody>
          <a:bodyPr anchor="t">
            <a:noAutofit/>
          </a:bodyPr>
          <a:lstStyle>
            <a:lvl1pPr>
              <a:defRPr/>
            </a:lvl1pPr>
          </a:lstStyle>
          <a:p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b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44E1F03-711F-4A54-BDC4-E33F36A1B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6325984"/>
            <a:ext cx="12192000" cy="53201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 b="1"/>
            </a:lvl2pPr>
            <a:lvl3pPr marL="914400" indent="0" algn="ctr">
              <a:buNone/>
              <a:defRPr b="1"/>
            </a:lvl3pPr>
            <a:lvl4pPr marL="1371600" indent="0" algn="ctr">
              <a:buNone/>
              <a:defRPr b="1"/>
            </a:lvl4pPr>
            <a:lvl5pPr marL="1828800" indent="0" algn="ctr">
              <a:buNone/>
              <a:defRPr b="1"/>
            </a:lvl5pPr>
          </a:lstStyle>
          <a:p>
            <a:pPr lvl="0"/>
            <a:r>
              <a:rPr lang="en-US"/>
              <a:t>Click to edit Master</a:t>
            </a:r>
          </a:p>
        </p:txBody>
      </p:sp>
    </p:spTree>
    <p:extLst>
      <p:ext uri="{BB962C8B-B14F-4D97-AF65-F5344CB8AC3E}">
        <p14:creationId xmlns:p14="http://schemas.microsoft.com/office/powerpoint/2010/main" val="2692076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E8EBE2-013F-4D61-A230-64AC1319A2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23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301D2C-30E2-43D4-869B-15DD50BC6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3704" y="242358"/>
            <a:ext cx="8478253" cy="776818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latin typeface="Century Gothic" panose="020B0502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9290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C620D1D5-894D-4D25-8F4B-00361CCC40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5535343-FB49-44D5-B8ED-81A4F9124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93" y="158287"/>
            <a:ext cx="9360132" cy="7794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A15BA4A-C935-4BBA-B43E-3592F114B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27" y="1218795"/>
            <a:ext cx="11807226" cy="54480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4531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3A8B9802-3CA2-4838-B6B5-E377226477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5535343-FB49-44D5-B8ED-81A4F9124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93" y="158287"/>
            <a:ext cx="9360132" cy="7794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A15BA4A-C935-4BBA-B43E-3592F114B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27" y="1218795"/>
            <a:ext cx="11807226" cy="54480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7798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AE41158-B63E-424A-A617-FAAA11259B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43843C-3870-4297-92DC-29B67536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21971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726A2-23B8-49CD-A606-582B175CB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961803"/>
            <a:ext cx="3932237" cy="47596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D172BB-DC94-4988-A441-D114C2B5A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9977" y="315884"/>
            <a:ext cx="4575288" cy="6330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761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0BB51415-AD9D-4A20-8983-A56F68B93C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6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A65849-B0C2-49B6-9CA9-A6CAE1CAB1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91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F79E3009-9AB0-4B7F-9D2D-CF587AC11B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41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1C8BA9BA-3910-4854-825A-5100204C9C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8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2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4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television, food&#10;&#10;Description automatically generated">
            <a:extLst>
              <a:ext uri="{FF2B5EF4-FFF2-40B4-BE49-F238E27FC236}">
                <a16:creationId xmlns:a16="http://schemas.microsoft.com/office/drawing/2014/main" id="{6D988BFC-59D4-4E61-BF73-E2B297F35A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14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122274C-72FA-49F2-9C0F-4940D9D320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3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4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655" r:id="rId14"/>
    <p:sldLayoutId id="2147483664" r:id="rId15"/>
    <p:sldLayoutId id="214748366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70B0F-ACC9-BBC1-CB6A-75E3A5276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1157" y="1479970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>
                <a:latin typeface="Gotham Black"/>
              </a:rPr>
              <a:t>Tentative Budget </a:t>
            </a:r>
            <a:br>
              <a:rPr lang="en-US" b="1" dirty="0">
                <a:latin typeface="Gotham Black"/>
              </a:rPr>
            </a:br>
            <a:r>
              <a:rPr lang="en-US" b="1" dirty="0">
                <a:latin typeface="Gotham Black"/>
              </a:rPr>
              <a:t>2025-2026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C5847-E805-324B-F194-15D257381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25157" y="3940049"/>
            <a:ext cx="7620000" cy="2506471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latin typeface="Gotham" panose="02000504050000020004" pitchFamily="2" charset="0"/>
              </a:rPr>
              <a:t>Griselda Aceves,</a:t>
            </a:r>
            <a:r>
              <a:rPr lang="en-US" sz="2400" dirty="0">
                <a:latin typeface="Gotham" panose="02000504050000020004" pitchFamily="2" charset="0"/>
              </a:rPr>
              <a:t> VP Finance and Operations</a:t>
            </a:r>
          </a:p>
          <a:p>
            <a:pPr algn="l"/>
            <a:r>
              <a:rPr lang="en-US" b="1" dirty="0">
                <a:latin typeface="Gotham" panose="02000504050000020004" pitchFamily="2" charset="0"/>
              </a:rPr>
              <a:t>Karen, Aguillon</a:t>
            </a:r>
            <a:r>
              <a:rPr lang="en-US" dirty="0">
                <a:latin typeface="Gotham" panose="02000504050000020004" pitchFamily="2" charset="0"/>
              </a:rPr>
              <a:t>, Budget Analyst</a:t>
            </a:r>
            <a:endParaRPr lang="en-US" sz="2400" dirty="0">
              <a:latin typeface="Gotham" panose="02000504050000020004" pitchFamily="2" charset="0"/>
            </a:endParaRPr>
          </a:p>
          <a:p>
            <a:pPr algn="l"/>
            <a:endParaRPr lang="en-US" sz="2400" dirty="0">
              <a:latin typeface="Gotham" panose="02000504050000020004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6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4" name="Rectangle 1053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6FBDC6-8BBF-0F2D-4EA5-A48D95F05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6553" y="821800"/>
            <a:ext cx="6251110" cy="1296622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8000" b="1" dirty="0"/>
              <a:t>Welcome</a:t>
            </a:r>
          </a:p>
        </p:txBody>
      </p:sp>
      <p:sp>
        <p:nvSpPr>
          <p:cNvPr id="1056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4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BA115-1F4E-AFD1-54CE-6A3BD839F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93" y="158287"/>
            <a:ext cx="9360132" cy="779463"/>
          </a:xfrm>
        </p:spPr>
        <p:txBody>
          <a:bodyPr anchor="ctr">
            <a:normAutofit/>
          </a:bodyPr>
          <a:lstStyle/>
          <a:p>
            <a:r>
              <a:rPr lang="en-US" b="1" dirty="0"/>
              <a:t>REVENUE DETAIL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77DC33-CAFF-C6F3-8B5B-9FBE7A42F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59724"/>
              </p:ext>
            </p:extLst>
          </p:nvPr>
        </p:nvGraphicFramePr>
        <p:xfrm>
          <a:off x="1853748" y="1218795"/>
          <a:ext cx="8459187" cy="5448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6594">
                  <a:extLst>
                    <a:ext uri="{9D8B030D-6E8A-4147-A177-3AD203B41FA5}">
                      <a16:colId xmlns:a16="http://schemas.microsoft.com/office/drawing/2014/main" val="2250836320"/>
                    </a:ext>
                  </a:extLst>
                </a:gridCol>
                <a:gridCol w="1179077">
                  <a:extLst>
                    <a:ext uri="{9D8B030D-6E8A-4147-A177-3AD203B41FA5}">
                      <a16:colId xmlns:a16="http://schemas.microsoft.com/office/drawing/2014/main" val="2575534631"/>
                    </a:ext>
                  </a:extLst>
                </a:gridCol>
                <a:gridCol w="1405020">
                  <a:extLst>
                    <a:ext uri="{9D8B030D-6E8A-4147-A177-3AD203B41FA5}">
                      <a16:colId xmlns:a16="http://schemas.microsoft.com/office/drawing/2014/main" val="1849168709"/>
                    </a:ext>
                  </a:extLst>
                </a:gridCol>
                <a:gridCol w="1188414">
                  <a:extLst>
                    <a:ext uri="{9D8B030D-6E8A-4147-A177-3AD203B41FA5}">
                      <a16:colId xmlns:a16="http://schemas.microsoft.com/office/drawing/2014/main" val="2182596336"/>
                    </a:ext>
                  </a:extLst>
                </a:gridCol>
                <a:gridCol w="1390082">
                  <a:extLst>
                    <a:ext uri="{9D8B030D-6E8A-4147-A177-3AD203B41FA5}">
                      <a16:colId xmlns:a16="http://schemas.microsoft.com/office/drawing/2014/main" val="1359953126"/>
                    </a:ext>
                  </a:extLst>
                </a:gridCol>
              </a:tblGrid>
              <a:tr h="32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General Unrestricted (GU001)</a:t>
                      </a:r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</a:rPr>
                        <a:t> </a:t>
                      </a:r>
                      <a:endParaRPr lang="en-US" sz="13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1843690389"/>
                  </a:ext>
                </a:extLst>
              </a:tr>
              <a:tr h="862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Description</a:t>
                      </a:r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2024-25 Adopted Budget</a:t>
                      </a:r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2025-26 Tentative Budget</a:t>
                      </a:r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Change Inc./(Dec.)</a:t>
                      </a:r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Pct. Change</a:t>
                      </a:r>
                      <a:endParaRPr lang="en-US" sz="18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893053091"/>
                  </a:ext>
                </a:extLst>
              </a:tr>
              <a:tr h="521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>
                          <a:effectLst/>
                        </a:rPr>
                        <a:t>Beginning Balance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13,143,263 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9,736,244 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(3,407,019)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-25.92%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2020275367"/>
                  </a:ext>
                </a:extLst>
              </a:tr>
              <a:tr h="323075">
                <a:tc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1015030732"/>
                  </a:ext>
                </a:extLst>
              </a:tr>
              <a:tr h="28841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>
                          <a:effectLst/>
                        </a:rPr>
                        <a:t>Revenues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3996482096"/>
                  </a:ext>
                </a:extLst>
              </a:tr>
              <a:tr h="521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>
                          <a:effectLst/>
                        </a:rPr>
                        <a:t>Federal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      500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           -  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     (500)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N/A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158495585"/>
                  </a:ext>
                </a:extLst>
              </a:tr>
              <a:tr h="521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>
                          <a:effectLst/>
                        </a:rPr>
                        <a:t>State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 42,655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   43,317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       662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1.55%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523803714"/>
                  </a:ext>
                </a:extLst>
              </a:tr>
              <a:tr h="521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>
                          <a:effectLst/>
                        </a:rPr>
                        <a:t>Local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352,400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 343,940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  (8,460)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-2.40%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3771166096"/>
                  </a:ext>
                </a:extLst>
              </a:tr>
              <a:tr h="521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>
                          <a:effectLst/>
                        </a:rPr>
                        <a:t>Other Financing Sources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395,496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 370,644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   (24,852)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-6.28%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2950431946"/>
                  </a:ext>
                </a:extLst>
              </a:tr>
              <a:tr h="52145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>
                          <a:effectLst/>
                        </a:rPr>
                        <a:t>Allocation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33,739,256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35,722,981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1,983,725 </a:t>
                      </a:r>
                      <a:endParaRPr lang="en-US" sz="15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5.88%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3604976754"/>
                  </a:ext>
                </a:extLst>
              </a:tr>
              <a:tr h="5214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>
                          <a:effectLst/>
                        </a:rPr>
                        <a:t>Total Revenue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34,530,307 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36,480,882 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          1,950,574 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5.65%</a:t>
                      </a:r>
                      <a:endParaRPr lang="en-US" sz="15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357" marR="12357" marT="12357" marB="0" anchor="b"/>
                </a:tc>
                <a:extLst>
                  <a:ext uri="{0D108BD9-81ED-4DB2-BD59-A6C34878D82A}">
                    <a16:rowId xmlns:a16="http://schemas.microsoft.com/office/drawing/2014/main" val="713182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85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AD2F7-114B-24B3-9C3C-24CA6CE1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93" y="158287"/>
            <a:ext cx="9360132" cy="779463"/>
          </a:xfrm>
        </p:spPr>
        <p:txBody>
          <a:bodyPr anchor="ctr">
            <a:normAutofit/>
          </a:bodyPr>
          <a:lstStyle/>
          <a:p>
            <a:r>
              <a:rPr lang="en-US" b="1" dirty="0"/>
              <a:t>EXPENDITURES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3598C0-32BF-12A7-472C-03AE38144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72376"/>
              </p:ext>
            </p:extLst>
          </p:nvPr>
        </p:nvGraphicFramePr>
        <p:xfrm>
          <a:off x="432804" y="1218795"/>
          <a:ext cx="11301074" cy="54480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75567">
                  <a:extLst>
                    <a:ext uri="{9D8B030D-6E8A-4147-A177-3AD203B41FA5}">
                      <a16:colId xmlns:a16="http://schemas.microsoft.com/office/drawing/2014/main" val="3232689104"/>
                    </a:ext>
                  </a:extLst>
                </a:gridCol>
                <a:gridCol w="1486754">
                  <a:extLst>
                    <a:ext uri="{9D8B030D-6E8A-4147-A177-3AD203B41FA5}">
                      <a16:colId xmlns:a16="http://schemas.microsoft.com/office/drawing/2014/main" val="1908303971"/>
                    </a:ext>
                  </a:extLst>
                </a:gridCol>
                <a:gridCol w="1577318">
                  <a:extLst>
                    <a:ext uri="{9D8B030D-6E8A-4147-A177-3AD203B41FA5}">
                      <a16:colId xmlns:a16="http://schemas.microsoft.com/office/drawing/2014/main" val="479899714"/>
                    </a:ext>
                  </a:extLst>
                </a:gridCol>
                <a:gridCol w="1519457">
                  <a:extLst>
                    <a:ext uri="{9D8B030D-6E8A-4147-A177-3AD203B41FA5}">
                      <a16:colId xmlns:a16="http://schemas.microsoft.com/office/drawing/2014/main" val="3960300955"/>
                    </a:ext>
                  </a:extLst>
                </a:gridCol>
                <a:gridCol w="1641978">
                  <a:extLst>
                    <a:ext uri="{9D8B030D-6E8A-4147-A177-3AD203B41FA5}">
                      <a16:colId xmlns:a16="http://schemas.microsoft.com/office/drawing/2014/main" val="2683983768"/>
                    </a:ext>
                  </a:extLst>
                </a:gridCol>
              </a:tblGrid>
              <a:tr h="485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2024-25 Adopted Budget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2025-26 Tentative Budget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Change Inc./(Dec.)</a:t>
                      </a:r>
                      <a:endParaRPr lang="en-US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Pct. Change</a:t>
                      </a:r>
                      <a:endParaRPr lang="en-US" sz="14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3201187452"/>
                  </a:ext>
                </a:extLst>
              </a:tr>
              <a:tr h="24993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913044706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Expenditures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1003654173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Academic Salaries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12,569,850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13,082,369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512,519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4.08%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3645535699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Classified &amp; Oth Non </a:t>
                      </a:r>
                      <a:r>
                        <a:rPr lang="en-US" sz="1200" b="1" u="none" strike="noStrike" dirty="0" err="1">
                          <a:effectLst/>
                        </a:rPr>
                        <a:t>acad</a:t>
                      </a:r>
                      <a:r>
                        <a:rPr lang="en-US" sz="1200" b="1" u="none" strike="noStrike" dirty="0">
                          <a:effectLst/>
                        </a:rPr>
                        <a:t> Salaries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5,016,895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5,395,822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378,926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7.55%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1619760542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Breakage (Positions Specific)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706,617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 165,709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(540,908)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-76.55%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1415170615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Breakage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(150,000)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(150,000)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          -  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0.00%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225748422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Employee Benefits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7,755,415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8,220,347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464,933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5.99%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505942931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Supplies &amp; Materials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223,413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 321,780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  98,367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44.03%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285443622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Service/Utilities/Operating </a:t>
                      </a:r>
                      <a:r>
                        <a:rPr lang="en-US" sz="1200" b="1" u="none" strike="noStrike" dirty="0" err="1">
                          <a:effectLst/>
                        </a:rPr>
                        <a:t>Exps</a:t>
                      </a:r>
                      <a:r>
                        <a:rPr lang="en-US" sz="1200" b="1" u="none" strike="noStrike" dirty="0">
                          <a:effectLst/>
                        </a:rPr>
                        <a:t>.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2,820,080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3,223,326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403,246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14.30%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2375527498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Capital Outlay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145,577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 356,193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210,616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144.68%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3426012784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Other Outgo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150,000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 159,963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    9,963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6.64%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4178001640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Transfers Out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3,144,000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 442,841 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(2,701,159)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-85.91%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2042947231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Total Expenditures and Other Outgo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32,381,847 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31,218,350 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(1,163,497)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-3.59%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3454129980"/>
                  </a:ext>
                </a:extLst>
              </a:tr>
              <a:tr h="24993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742843765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District Office Chargebacks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5,285,570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5,262,531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(23,039)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-0.44%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3557837875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2570053192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Total Budget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37,667,417 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36,480,881 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(1,186,535)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3984877913"/>
                  </a:ext>
                </a:extLst>
              </a:tr>
              <a:tr h="249932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2122097122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Net Change to Fund Balance Increase/(Decrease)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(3,137,109)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              0 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3,137,110 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-100.00%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3155852798"/>
                  </a:ext>
                </a:extLst>
              </a:tr>
              <a:tr h="249932"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3844364427"/>
                  </a:ext>
                </a:extLst>
              </a:tr>
              <a:tr h="233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Ending Balance (Reserves)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10,006,154 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9,736,245 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           (269,909)</a:t>
                      </a:r>
                      <a:endParaRPr lang="en-US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-2.77%</a:t>
                      </a:r>
                      <a:endParaRPr lang="en-US" sz="12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67" marR="9567" marT="9567" marB="0" anchor="b"/>
                </a:tc>
                <a:extLst>
                  <a:ext uri="{0D108BD9-81ED-4DB2-BD59-A6C34878D82A}">
                    <a16:rowId xmlns:a16="http://schemas.microsoft.com/office/drawing/2014/main" val="4182930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645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0EE42-CD6B-2E2A-E2BD-1A9DC2073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305" y="2974639"/>
            <a:ext cx="9360132" cy="779463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chemeClr val="bg2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85770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CB2027"/>
      </a:dk2>
      <a:lt2>
        <a:srgbClr val="CB2027"/>
      </a:lt2>
      <a:accent1>
        <a:srgbClr val="CB2027"/>
      </a:accent1>
      <a:accent2>
        <a:srgbClr val="CB2027"/>
      </a:accent2>
      <a:accent3>
        <a:srgbClr val="FFFFFE"/>
      </a:accent3>
      <a:accent4>
        <a:srgbClr val="FFFFFE"/>
      </a:accent4>
      <a:accent5>
        <a:srgbClr val="FFFEFD"/>
      </a:accent5>
      <a:accent6>
        <a:srgbClr val="FFFFFE"/>
      </a:accent6>
      <a:hlink>
        <a:srgbClr val="FFFFFE"/>
      </a:hlink>
      <a:folHlink>
        <a:srgbClr val="FFFFF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3387962-4183-4abc-807c-1e7d014626e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B8294484A02941BB0A4282B06ACA50" ma:contentTypeVersion="16" ma:contentTypeDescription="Create a new document." ma:contentTypeScope="" ma:versionID="6cf0aed75a6274a26b56375e59372246">
  <xsd:schema xmlns:xsd="http://www.w3.org/2001/XMLSchema" xmlns:xs="http://www.w3.org/2001/XMLSchema" xmlns:p="http://schemas.microsoft.com/office/2006/metadata/properties" xmlns:ns3="d3387962-4183-4abc-807c-1e7d014626e8" xmlns:ns4="fd96d243-78c5-43ad-874b-6e89389e50fa" targetNamespace="http://schemas.microsoft.com/office/2006/metadata/properties" ma:root="true" ma:fieldsID="af10e8011b38457df377385e12f16523" ns3:_="" ns4:_="">
    <xsd:import namespace="d3387962-4183-4abc-807c-1e7d014626e8"/>
    <xsd:import namespace="fd96d243-78c5-43ad-874b-6e89389e50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_activity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387962-4183-4abc-807c-1e7d014626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96d243-78c5-43ad-874b-6e89389e50f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DB6685-45AD-4892-8A33-4310E1B13DDD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d96d243-78c5-43ad-874b-6e89389e50fa"/>
    <ds:schemaRef ds:uri="http://purl.org/dc/elements/1.1/"/>
    <ds:schemaRef ds:uri="http://schemas.microsoft.com/office/2006/metadata/properties"/>
    <ds:schemaRef ds:uri="d3387962-4183-4abc-807c-1e7d014626e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CADF580-CEC9-44A2-9128-B02FAAEC34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6E5766-5791-4D3F-9904-69DAC86ED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387962-4183-4abc-807c-1e7d014626e8"/>
    <ds:schemaRef ds:uri="fd96d243-78c5-43ad-874b-6e89389e50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5527</TotalTime>
  <Words>343</Words>
  <Application>Microsoft Office PowerPoint</Application>
  <PresentationFormat>Widescreen</PresentationFormat>
  <Paragraphs>136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Gotham</vt:lpstr>
      <vt:lpstr>Gotham Black</vt:lpstr>
      <vt:lpstr>Office Theme</vt:lpstr>
      <vt:lpstr>Tentative Budget  2025-2026</vt:lpstr>
      <vt:lpstr>Welcome</vt:lpstr>
      <vt:lpstr>REVENUE DETAIL</vt:lpstr>
      <vt:lpstr>EXPENDITURES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perez</dc:creator>
  <cp:lastModifiedBy>Griselda Aceves</cp:lastModifiedBy>
  <cp:revision>110</cp:revision>
  <cp:lastPrinted>2023-11-08T21:09:16Z</cp:lastPrinted>
  <dcterms:created xsi:type="dcterms:W3CDTF">2020-04-07T02:57:46Z</dcterms:created>
  <dcterms:modified xsi:type="dcterms:W3CDTF">2025-04-18T01:19:44Z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0x01010062B8294484A02941BB0A4282B06ACA50</vt:lpwstr>
  </property>
</Properties>
</file>