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9" r:id="rId4"/>
    <p:sldId id="261" r:id="rId5"/>
    <p:sldId id="258" r:id="rId6"/>
    <p:sldId id="257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65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BA46F-29E7-4A37-8DF3-787DAD7286CF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7AAD9A3-50EC-41A8-A119-57ED97AB5496}">
      <dgm:prSet/>
      <dgm:spPr/>
      <dgm:t>
        <a:bodyPr/>
        <a:lstStyle/>
        <a:p>
          <a:r>
            <a:rPr lang="en-US" dirty="0"/>
            <a:t>1</a:t>
          </a:r>
        </a:p>
      </dgm:t>
    </dgm:pt>
    <dgm:pt modelId="{15A8C2FB-40BA-4A1F-92AB-D6DFC71C61F8}" type="parTrans" cxnId="{76A90346-CBA3-4A05-A93E-26DE7D728D8E}">
      <dgm:prSet/>
      <dgm:spPr/>
      <dgm:t>
        <a:bodyPr/>
        <a:lstStyle/>
        <a:p>
          <a:endParaRPr lang="en-US"/>
        </a:p>
      </dgm:t>
    </dgm:pt>
    <dgm:pt modelId="{9E3FE5D4-C8A2-4060-9E2C-F9153B6E4D95}" type="sibTrans" cxnId="{76A90346-CBA3-4A05-A93E-26DE7D728D8E}">
      <dgm:prSet/>
      <dgm:spPr/>
      <dgm:t>
        <a:bodyPr/>
        <a:lstStyle/>
        <a:p>
          <a:endParaRPr lang="en-US"/>
        </a:p>
      </dgm:t>
    </dgm:pt>
    <dgm:pt modelId="{4977DB25-FDD6-4222-BE69-081900F9FAB9}">
      <dgm:prSet custT="1"/>
      <dgm:spPr/>
      <dgm:t>
        <a:bodyPr/>
        <a:lstStyle/>
        <a:p>
          <a:r>
            <a:rPr lang="en-US" sz="1600" b="0" i="0" dirty="0">
              <a:latin typeface="GOTHAM-MEDIUM" panose="02000504050000020004" pitchFamily="2" charset="0"/>
            </a:rPr>
            <a:t>Keep the current 1 unit (33 units total GE</a:t>
          </a:r>
          <a:r>
            <a:rPr lang="en-US" sz="1400" dirty="0"/>
            <a:t>)</a:t>
          </a:r>
        </a:p>
      </dgm:t>
    </dgm:pt>
    <dgm:pt modelId="{09276F80-4414-4CC6-8D40-AAAB3E8F4138}" type="parTrans" cxnId="{41602521-EA4F-437E-A3F9-33D9F8001C59}">
      <dgm:prSet/>
      <dgm:spPr/>
      <dgm:t>
        <a:bodyPr/>
        <a:lstStyle/>
        <a:p>
          <a:endParaRPr lang="en-US"/>
        </a:p>
      </dgm:t>
    </dgm:pt>
    <dgm:pt modelId="{6F0019AA-15EE-4792-9B29-46B125C4D92A}" type="sibTrans" cxnId="{41602521-EA4F-437E-A3F9-33D9F8001C59}">
      <dgm:prSet/>
      <dgm:spPr/>
      <dgm:t>
        <a:bodyPr/>
        <a:lstStyle/>
        <a:p>
          <a:endParaRPr lang="en-US"/>
        </a:p>
      </dgm:t>
    </dgm:pt>
    <dgm:pt modelId="{2B237564-92CC-4E8F-A0AE-0D95464547A1}">
      <dgm:prSet/>
      <dgm:spPr/>
      <dgm:t>
        <a:bodyPr/>
        <a:lstStyle/>
        <a:p>
          <a:r>
            <a:rPr lang="en-US" dirty="0"/>
            <a:t>2</a:t>
          </a:r>
        </a:p>
      </dgm:t>
    </dgm:pt>
    <dgm:pt modelId="{5DBB332E-F97E-4DEC-B7F5-090A5841EFD5}" type="parTrans" cxnId="{BEB89410-C26D-4A96-8C8C-2C3D93BAFAF7}">
      <dgm:prSet/>
      <dgm:spPr/>
      <dgm:t>
        <a:bodyPr/>
        <a:lstStyle/>
        <a:p>
          <a:endParaRPr lang="en-US"/>
        </a:p>
      </dgm:t>
    </dgm:pt>
    <dgm:pt modelId="{0278CD3B-9332-46DA-A8CD-5D995A660B4E}" type="sibTrans" cxnId="{BEB89410-C26D-4A96-8C8C-2C3D93BAFAF7}">
      <dgm:prSet/>
      <dgm:spPr/>
      <dgm:t>
        <a:bodyPr/>
        <a:lstStyle/>
        <a:p>
          <a:endParaRPr lang="en-US"/>
        </a:p>
      </dgm:t>
    </dgm:pt>
    <dgm:pt modelId="{A5FAFB96-6A71-4BE5-97EC-C1E35FB52124}">
      <dgm:prSet custT="1"/>
      <dgm:spPr/>
      <dgm:t>
        <a:bodyPr/>
        <a:lstStyle/>
        <a:p>
          <a:r>
            <a:rPr lang="en-US" sz="1600" b="0" i="0" dirty="0">
              <a:latin typeface="GOTHAM-MEDIUM" panose="02000504050000020004" pitchFamily="2" charset="0"/>
            </a:rPr>
            <a:t>Keep a single ‘Humanities’ category as with the current pattern, but increase to 3 units (35 units total GE)</a:t>
          </a:r>
        </a:p>
      </dgm:t>
    </dgm:pt>
    <dgm:pt modelId="{14C920B3-D66D-4875-81F5-71ADB8ACBB49}" type="parTrans" cxnId="{194E4F7E-908D-4574-9CF1-F95E3F2AB63B}">
      <dgm:prSet/>
      <dgm:spPr/>
      <dgm:t>
        <a:bodyPr/>
        <a:lstStyle/>
        <a:p>
          <a:endParaRPr lang="en-US"/>
        </a:p>
      </dgm:t>
    </dgm:pt>
    <dgm:pt modelId="{6EE92644-17F4-4EE5-84F0-AAE448766E3D}" type="sibTrans" cxnId="{194E4F7E-908D-4574-9CF1-F95E3F2AB63B}">
      <dgm:prSet/>
      <dgm:spPr/>
      <dgm:t>
        <a:bodyPr/>
        <a:lstStyle/>
        <a:p>
          <a:endParaRPr lang="en-US"/>
        </a:p>
      </dgm:t>
    </dgm:pt>
    <dgm:pt modelId="{A05F7FED-B05B-4E17-ACD2-59163E269F19}">
      <dgm:prSet/>
      <dgm:spPr/>
      <dgm:t>
        <a:bodyPr/>
        <a:lstStyle/>
        <a:p>
          <a:r>
            <a:rPr lang="en-US" dirty="0"/>
            <a:t>3</a:t>
          </a:r>
        </a:p>
      </dgm:t>
    </dgm:pt>
    <dgm:pt modelId="{213454AF-53A9-4C64-9C83-75184628F056}" type="parTrans" cxnId="{390D67DE-14AE-422A-9EF2-08CAAD8EFE9F}">
      <dgm:prSet/>
      <dgm:spPr/>
      <dgm:t>
        <a:bodyPr/>
        <a:lstStyle/>
        <a:p>
          <a:endParaRPr lang="en-US"/>
        </a:p>
      </dgm:t>
    </dgm:pt>
    <dgm:pt modelId="{BA479F01-4034-4713-8367-542756D8B3F5}" type="sibTrans" cxnId="{390D67DE-14AE-422A-9EF2-08CAAD8EFE9F}">
      <dgm:prSet/>
      <dgm:spPr/>
      <dgm:t>
        <a:bodyPr/>
        <a:lstStyle/>
        <a:p>
          <a:endParaRPr lang="en-US"/>
        </a:p>
      </dgm:t>
    </dgm:pt>
    <dgm:pt modelId="{9B992516-3970-422F-994A-735E215FC4AE}">
      <dgm:prSet custT="1"/>
      <dgm:spPr/>
      <dgm:t>
        <a:bodyPr/>
        <a:lstStyle/>
        <a:p>
          <a:r>
            <a:rPr lang="en-US" sz="1600" b="0" i="0" dirty="0">
              <a:latin typeface="GOTHAM-MEDIUM" panose="02000504050000020004" pitchFamily="2" charset="0"/>
            </a:rPr>
            <a:t>Divide into separate ‘Arts’ and ‘Humanities’ sub-categories, but keep Arts as '1 unit' like the current GE (where Music P108 &amp; P117 are), and 3 units for Humanities (36 units total GE)</a:t>
          </a:r>
        </a:p>
      </dgm:t>
    </dgm:pt>
    <dgm:pt modelId="{2951C64F-A657-47F1-B2D5-B0F63431963C}" type="parTrans" cxnId="{A17F4C6C-DF8D-4AFA-8A86-D6FE33DAA6D5}">
      <dgm:prSet/>
      <dgm:spPr/>
      <dgm:t>
        <a:bodyPr/>
        <a:lstStyle/>
        <a:p>
          <a:endParaRPr lang="en-US"/>
        </a:p>
      </dgm:t>
    </dgm:pt>
    <dgm:pt modelId="{4441512B-30A4-4E53-8BA5-54F7EE7C3BB7}" type="sibTrans" cxnId="{A17F4C6C-DF8D-4AFA-8A86-D6FE33DAA6D5}">
      <dgm:prSet/>
      <dgm:spPr/>
      <dgm:t>
        <a:bodyPr/>
        <a:lstStyle/>
        <a:p>
          <a:endParaRPr lang="en-US"/>
        </a:p>
      </dgm:t>
    </dgm:pt>
    <dgm:pt modelId="{6EB3D93F-F148-42FC-B5E3-9FE0F86FB88A}">
      <dgm:prSet/>
      <dgm:spPr/>
      <dgm:t>
        <a:bodyPr/>
        <a:lstStyle/>
        <a:p>
          <a:r>
            <a:rPr lang="en-US" dirty="0"/>
            <a:t>4</a:t>
          </a:r>
        </a:p>
      </dgm:t>
    </dgm:pt>
    <dgm:pt modelId="{3BA8A110-CA94-46F1-AAA6-B66814AAE87B}" type="parTrans" cxnId="{F73E9641-D90C-46CE-97C8-3B5FF0D09171}">
      <dgm:prSet/>
      <dgm:spPr/>
      <dgm:t>
        <a:bodyPr/>
        <a:lstStyle/>
        <a:p>
          <a:endParaRPr lang="en-US"/>
        </a:p>
      </dgm:t>
    </dgm:pt>
    <dgm:pt modelId="{0176056E-5BD8-4D85-BEF7-EC13D7E0A229}" type="sibTrans" cxnId="{F73E9641-D90C-46CE-97C8-3B5FF0D09171}">
      <dgm:prSet/>
      <dgm:spPr/>
      <dgm:t>
        <a:bodyPr/>
        <a:lstStyle/>
        <a:p>
          <a:endParaRPr lang="en-US"/>
        </a:p>
      </dgm:t>
    </dgm:pt>
    <dgm:pt modelId="{8B1306FE-85EE-42ED-9302-428B89EBF8A9}">
      <dgm:prSet custT="1"/>
      <dgm:spPr/>
      <dgm:t>
        <a:bodyPr/>
        <a:lstStyle/>
        <a:p>
          <a:r>
            <a:rPr lang="en-US" sz="1600" b="0" i="0" dirty="0">
              <a:latin typeface="GOTHAM-MEDIUM" panose="02000504050000020004" pitchFamily="2" charset="0"/>
            </a:rPr>
            <a:t>Divide like the CSU pattern into separate ‘Arts’ and ‘Humanities’ sub-categories, but with 3 units each and 6 units total (2 courses) (38 units total GE)</a:t>
          </a:r>
        </a:p>
      </dgm:t>
    </dgm:pt>
    <dgm:pt modelId="{451A79BC-653D-4138-86EC-DD0E63B4A490}" type="parTrans" cxnId="{426996BB-418A-4CC8-B357-0A3D72658201}">
      <dgm:prSet/>
      <dgm:spPr/>
      <dgm:t>
        <a:bodyPr/>
        <a:lstStyle/>
        <a:p>
          <a:endParaRPr lang="en-US"/>
        </a:p>
      </dgm:t>
    </dgm:pt>
    <dgm:pt modelId="{7384A7B7-BD9F-4B4F-9C0E-7F10BC97835B}" type="sibTrans" cxnId="{426996BB-418A-4CC8-B357-0A3D72658201}">
      <dgm:prSet/>
      <dgm:spPr/>
      <dgm:t>
        <a:bodyPr/>
        <a:lstStyle/>
        <a:p>
          <a:endParaRPr lang="en-US"/>
        </a:p>
      </dgm:t>
    </dgm:pt>
    <dgm:pt modelId="{A41EA128-FD26-9644-A68E-C4402E78F397}" type="pres">
      <dgm:prSet presAssocID="{879BA46F-29E7-4A37-8DF3-787DAD7286CF}" presName="Name0" presStyleCnt="0">
        <dgm:presLayoutVars>
          <dgm:dir/>
          <dgm:animLvl val="lvl"/>
          <dgm:resizeHandles val="exact"/>
        </dgm:presLayoutVars>
      </dgm:prSet>
      <dgm:spPr/>
    </dgm:pt>
    <dgm:pt modelId="{8B66F2B2-5F69-B64E-B528-972A25D0203A}" type="pres">
      <dgm:prSet presAssocID="{6EB3D93F-F148-42FC-B5E3-9FE0F86FB88A}" presName="boxAndChildren" presStyleCnt="0"/>
      <dgm:spPr/>
    </dgm:pt>
    <dgm:pt modelId="{EA7D6BFA-3DCA-5A4F-9515-83FCC691EB38}" type="pres">
      <dgm:prSet presAssocID="{6EB3D93F-F148-42FC-B5E3-9FE0F86FB88A}" presName="parentTextBox" presStyleLbl="alignNode1" presStyleIdx="0" presStyleCnt="4"/>
      <dgm:spPr/>
    </dgm:pt>
    <dgm:pt modelId="{DEF68DF4-6AB7-CA4F-BF09-B3DFFC746151}" type="pres">
      <dgm:prSet presAssocID="{6EB3D93F-F148-42FC-B5E3-9FE0F86FB88A}" presName="descendantBox" presStyleLbl="bgAccFollowNode1" presStyleIdx="0" presStyleCnt="4"/>
      <dgm:spPr/>
    </dgm:pt>
    <dgm:pt modelId="{BEAC346D-9464-804E-A847-6ED421D58331}" type="pres">
      <dgm:prSet presAssocID="{BA479F01-4034-4713-8367-542756D8B3F5}" presName="sp" presStyleCnt="0"/>
      <dgm:spPr/>
    </dgm:pt>
    <dgm:pt modelId="{8142BDB9-8629-8B4A-99D6-3E0FCD83454C}" type="pres">
      <dgm:prSet presAssocID="{A05F7FED-B05B-4E17-ACD2-59163E269F19}" presName="arrowAndChildren" presStyleCnt="0"/>
      <dgm:spPr/>
    </dgm:pt>
    <dgm:pt modelId="{E6E711C6-48CC-E842-B8BA-04866E66AE67}" type="pres">
      <dgm:prSet presAssocID="{A05F7FED-B05B-4E17-ACD2-59163E269F19}" presName="parentTextArrow" presStyleLbl="node1" presStyleIdx="0" presStyleCnt="0"/>
      <dgm:spPr/>
    </dgm:pt>
    <dgm:pt modelId="{A3DF18C2-F8EE-4D4A-8D3D-BB0E6ED82FBA}" type="pres">
      <dgm:prSet presAssocID="{A05F7FED-B05B-4E17-ACD2-59163E269F19}" presName="arrow" presStyleLbl="alignNode1" presStyleIdx="1" presStyleCnt="4"/>
      <dgm:spPr/>
    </dgm:pt>
    <dgm:pt modelId="{468AE434-F1EA-B94A-9ACA-17FE9065E4BC}" type="pres">
      <dgm:prSet presAssocID="{A05F7FED-B05B-4E17-ACD2-59163E269F19}" presName="descendantArrow" presStyleLbl="bgAccFollowNode1" presStyleIdx="1" presStyleCnt="4"/>
      <dgm:spPr/>
    </dgm:pt>
    <dgm:pt modelId="{CA8AD935-48CF-4F46-8C08-4138AB1DC2D1}" type="pres">
      <dgm:prSet presAssocID="{0278CD3B-9332-46DA-A8CD-5D995A660B4E}" presName="sp" presStyleCnt="0"/>
      <dgm:spPr/>
    </dgm:pt>
    <dgm:pt modelId="{A8552C0A-1CF8-7546-8E41-C03F5418E39B}" type="pres">
      <dgm:prSet presAssocID="{2B237564-92CC-4E8F-A0AE-0D95464547A1}" presName="arrowAndChildren" presStyleCnt="0"/>
      <dgm:spPr/>
    </dgm:pt>
    <dgm:pt modelId="{C7B029EC-C510-9245-8737-8B3097D9364F}" type="pres">
      <dgm:prSet presAssocID="{2B237564-92CC-4E8F-A0AE-0D95464547A1}" presName="parentTextArrow" presStyleLbl="node1" presStyleIdx="0" presStyleCnt="0"/>
      <dgm:spPr/>
    </dgm:pt>
    <dgm:pt modelId="{D38F6945-9209-FC42-8CF1-2E105391610E}" type="pres">
      <dgm:prSet presAssocID="{2B237564-92CC-4E8F-A0AE-0D95464547A1}" presName="arrow" presStyleLbl="alignNode1" presStyleIdx="2" presStyleCnt="4"/>
      <dgm:spPr/>
    </dgm:pt>
    <dgm:pt modelId="{E7F425C3-10E7-6841-BCE5-3EC4132256FB}" type="pres">
      <dgm:prSet presAssocID="{2B237564-92CC-4E8F-A0AE-0D95464547A1}" presName="descendantArrow" presStyleLbl="bgAccFollowNode1" presStyleIdx="2" presStyleCnt="4"/>
      <dgm:spPr/>
    </dgm:pt>
    <dgm:pt modelId="{A47EE5BB-9B79-EF4F-B6CF-71ACD39C9A2D}" type="pres">
      <dgm:prSet presAssocID="{9E3FE5D4-C8A2-4060-9E2C-F9153B6E4D95}" presName="sp" presStyleCnt="0"/>
      <dgm:spPr/>
    </dgm:pt>
    <dgm:pt modelId="{CC9DEC11-8A95-C24B-972D-8BC603C34ED3}" type="pres">
      <dgm:prSet presAssocID="{F7AAD9A3-50EC-41A8-A119-57ED97AB5496}" presName="arrowAndChildren" presStyleCnt="0"/>
      <dgm:spPr/>
    </dgm:pt>
    <dgm:pt modelId="{3C627C7E-F149-1C40-B20D-CECC7AA24770}" type="pres">
      <dgm:prSet presAssocID="{F7AAD9A3-50EC-41A8-A119-57ED97AB5496}" presName="parentTextArrow" presStyleLbl="node1" presStyleIdx="0" presStyleCnt="0"/>
      <dgm:spPr/>
    </dgm:pt>
    <dgm:pt modelId="{D3817AE1-C322-E64D-B929-FD8D581CA971}" type="pres">
      <dgm:prSet presAssocID="{F7AAD9A3-50EC-41A8-A119-57ED97AB5496}" presName="arrow" presStyleLbl="alignNode1" presStyleIdx="3" presStyleCnt="4"/>
      <dgm:spPr/>
    </dgm:pt>
    <dgm:pt modelId="{6EF04A45-DB6D-F746-80C8-E3231F6AA2D7}" type="pres">
      <dgm:prSet presAssocID="{F7AAD9A3-50EC-41A8-A119-57ED97AB5496}" presName="descendantArrow" presStyleLbl="bgAccFollowNode1" presStyleIdx="3" presStyleCnt="4"/>
      <dgm:spPr/>
    </dgm:pt>
  </dgm:ptLst>
  <dgm:cxnLst>
    <dgm:cxn modelId="{BEB89410-C26D-4A96-8C8C-2C3D93BAFAF7}" srcId="{879BA46F-29E7-4A37-8DF3-787DAD7286CF}" destId="{2B237564-92CC-4E8F-A0AE-0D95464547A1}" srcOrd="1" destOrd="0" parTransId="{5DBB332E-F97E-4DEC-B7F5-090A5841EFD5}" sibTransId="{0278CD3B-9332-46DA-A8CD-5D995A660B4E}"/>
    <dgm:cxn modelId="{C47EB519-FF6A-6541-A4BE-5761555977DE}" type="presOf" srcId="{A05F7FED-B05B-4E17-ACD2-59163E269F19}" destId="{E6E711C6-48CC-E842-B8BA-04866E66AE67}" srcOrd="0" destOrd="0" presId="urn:microsoft.com/office/officeart/2016/7/layout/VerticalDownArrowProcess"/>
    <dgm:cxn modelId="{1614631B-2797-144A-A981-FB294B5EA340}" type="presOf" srcId="{F7AAD9A3-50EC-41A8-A119-57ED97AB5496}" destId="{D3817AE1-C322-E64D-B929-FD8D581CA971}" srcOrd="1" destOrd="0" presId="urn:microsoft.com/office/officeart/2016/7/layout/VerticalDownArrowProcess"/>
    <dgm:cxn modelId="{41602521-EA4F-437E-A3F9-33D9F8001C59}" srcId="{F7AAD9A3-50EC-41A8-A119-57ED97AB5496}" destId="{4977DB25-FDD6-4222-BE69-081900F9FAB9}" srcOrd="0" destOrd="0" parTransId="{09276F80-4414-4CC6-8D40-AAAB3E8F4138}" sibTransId="{6F0019AA-15EE-4792-9B29-46B125C4D92A}"/>
    <dgm:cxn modelId="{F73E9641-D90C-46CE-97C8-3B5FF0D09171}" srcId="{879BA46F-29E7-4A37-8DF3-787DAD7286CF}" destId="{6EB3D93F-F148-42FC-B5E3-9FE0F86FB88A}" srcOrd="3" destOrd="0" parTransId="{3BA8A110-CA94-46F1-AAA6-B66814AAE87B}" sibTransId="{0176056E-5BD8-4D85-BEF7-EC13D7E0A229}"/>
    <dgm:cxn modelId="{0948F645-611D-AE4C-97EC-68F886527043}" type="presOf" srcId="{4977DB25-FDD6-4222-BE69-081900F9FAB9}" destId="{6EF04A45-DB6D-F746-80C8-E3231F6AA2D7}" srcOrd="0" destOrd="0" presId="urn:microsoft.com/office/officeart/2016/7/layout/VerticalDownArrowProcess"/>
    <dgm:cxn modelId="{76A90346-CBA3-4A05-A93E-26DE7D728D8E}" srcId="{879BA46F-29E7-4A37-8DF3-787DAD7286CF}" destId="{F7AAD9A3-50EC-41A8-A119-57ED97AB5496}" srcOrd="0" destOrd="0" parTransId="{15A8C2FB-40BA-4A1F-92AB-D6DFC71C61F8}" sibTransId="{9E3FE5D4-C8A2-4060-9E2C-F9153B6E4D95}"/>
    <dgm:cxn modelId="{952BAC47-E707-924C-B3E0-FA9EFFB3E5E5}" type="presOf" srcId="{9B992516-3970-422F-994A-735E215FC4AE}" destId="{468AE434-F1EA-B94A-9ACA-17FE9065E4BC}" srcOrd="0" destOrd="0" presId="urn:microsoft.com/office/officeart/2016/7/layout/VerticalDownArrowProcess"/>
    <dgm:cxn modelId="{A17F4C6C-DF8D-4AFA-8A86-D6FE33DAA6D5}" srcId="{A05F7FED-B05B-4E17-ACD2-59163E269F19}" destId="{9B992516-3970-422F-994A-735E215FC4AE}" srcOrd="0" destOrd="0" parTransId="{2951C64F-A657-47F1-B2D5-B0F63431963C}" sibTransId="{4441512B-30A4-4E53-8BA5-54F7EE7C3BB7}"/>
    <dgm:cxn modelId="{194E4F7E-908D-4574-9CF1-F95E3F2AB63B}" srcId="{2B237564-92CC-4E8F-A0AE-0D95464547A1}" destId="{A5FAFB96-6A71-4BE5-97EC-C1E35FB52124}" srcOrd="0" destOrd="0" parTransId="{14C920B3-D66D-4875-81F5-71ADB8ACBB49}" sibTransId="{6EE92644-17F4-4EE5-84F0-AAE448766E3D}"/>
    <dgm:cxn modelId="{C9B6819D-58BB-974B-A037-AD80C25706F1}" type="presOf" srcId="{F7AAD9A3-50EC-41A8-A119-57ED97AB5496}" destId="{3C627C7E-F149-1C40-B20D-CECC7AA24770}" srcOrd="0" destOrd="0" presId="urn:microsoft.com/office/officeart/2016/7/layout/VerticalDownArrowProcess"/>
    <dgm:cxn modelId="{B6F5FDA7-7147-0541-B599-376D2C1EB22D}" type="presOf" srcId="{A05F7FED-B05B-4E17-ACD2-59163E269F19}" destId="{A3DF18C2-F8EE-4D4A-8D3D-BB0E6ED82FBA}" srcOrd="1" destOrd="0" presId="urn:microsoft.com/office/officeart/2016/7/layout/VerticalDownArrowProcess"/>
    <dgm:cxn modelId="{426996BB-418A-4CC8-B357-0A3D72658201}" srcId="{6EB3D93F-F148-42FC-B5E3-9FE0F86FB88A}" destId="{8B1306FE-85EE-42ED-9302-428B89EBF8A9}" srcOrd="0" destOrd="0" parTransId="{451A79BC-653D-4138-86EC-DD0E63B4A490}" sibTransId="{7384A7B7-BD9F-4B4F-9C0E-7F10BC97835B}"/>
    <dgm:cxn modelId="{57E0D0C3-F44D-214D-8561-6D2EC7B914F2}" type="presOf" srcId="{8B1306FE-85EE-42ED-9302-428B89EBF8A9}" destId="{DEF68DF4-6AB7-CA4F-BF09-B3DFFC746151}" srcOrd="0" destOrd="0" presId="urn:microsoft.com/office/officeart/2016/7/layout/VerticalDownArrowProcess"/>
    <dgm:cxn modelId="{4E2D4DC5-130A-684A-9FF6-D5224016027C}" type="presOf" srcId="{2B237564-92CC-4E8F-A0AE-0D95464547A1}" destId="{D38F6945-9209-FC42-8CF1-2E105391610E}" srcOrd="1" destOrd="0" presId="urn:microsoft.com/office/officeart/2016/7/layout/VerticalDownArrowProcess"/>
    <dgm:cxn modelId="{B11EF8C8-8DF6-2147-B1A5-FA92B9F9645B}" type="presOf" srcId="{2B237564-92CC-4E8F-A0AE-0D95464547A1}" destId="{C7B029EC-C510-9245-8737-8B3097D9364F}" srcOrd="0" destOrd="0" presId="urn:microsoft.com/office/officeart/2016/7/layout/VerticalDownArrowProcess"/>
    <dgm:cxn modelId="{390D67DE-14AE-422A-9EF2-08CAAD8EFE9F}" srcId="{879BA46F-29E7-4A37-8DF3-787DAD7286CF}" destId="{A05F7FED-B05B-4E17-ACD2-59163E269F19}" srcOrd="2" destOrd="0" parTransId="{213454AF-53A9-4C64-9C83-75184628F056}" sibTransId="{BA479F01-4034-4713-8367-542756D8B3F5}"/>
    <dgm:cxn modelId="{1CB230E5-B151-E34D-80E2-B17446DF777C}" type="presOf" srcId="{879BA46F-29E7-4A37-8DF3-787DAD7286CF}" destId="{A41EA128-FD26-9644-A68E-C4402E78F397}" srcOrd="0" destOrd="0" presId="urn:microsoft.com/office/officeart/2016/7/layout/VerticalDownArrowProcess"/>
    <dgm:cxn modelId="{6611CCE9-3DDE-0D47-839D-ED88A699DAC0}" type="presOf" srcId="{6EB3D93F-F148-42FC-B5E3-9FE0F86FB88A}" destId="{EA7D6BFA-3DCA-5A4F-9515-83FCC691EB38}" srcOrd="0" destOrd="0" presId="urn:microsoft.com/office/officeart/2016/7/layout/VerticalDownArrowProcess"/>
    <dgm:cxn modelId="{EB021AEA-BEFE-C644-B671-464954C59D6E}" type="presOf" srcId="{A5FAFB96-6A71-4BE5-97EC-C1E35FB52124}" destId="{E7F425C3-10E7-6841-BCE5-3EC4132256FB}" srcOrd="0" destOrd="0" presId="urn:microsoft.com/office/officeart/2016/7/layout/VerticalDownArrowProcess"/>
    <dgm:cxn modelId="{D4CB62E8-53AE-0147-94D1-941389BB0F96}" type="presParOf" srcId="{A41EA128-FD26-9644-A68E-C4402E78F397}" destId="{8B66F2B2-5F69-B64E-B528-972A25D0203A}" srcOrd="0" destOrd="0" presId="urn:microsoft.com/office/officeart/2016/7/layout/VerticalDownArrowProcess"/>
    <dgm:cxn modelId="{E16EB94D-D0C4-5742-B653-609522A8BF98}" type="presParOf" srcId="{8B66F2B2-5F69-B64E-B528-972A25D0203A}" destId="{EA7D6BFA-3DCA-5A4F-9515-83FCC691EB38}" srcOrd="0" destOrd="0" presId="urn:microsoft.com/office/officeart/2016/7/layout/VerticalDownArrowProcess"/>
    <dgm:cxn modelId="{0A6557BD-D77A-CB40-889F-06B1DCDA285B}" type="presParOf" srcId="{8B66F2B2-5F69-B64E-B528-972A25D0203A}" destId="{DEF68DF4-6AB7-CA4F-BF09-B3DFFC746151}" srcOrd="1" destOrd="0" presId="urn:microsoft.com/office/officeart/2016/7/layout/VerticalDownArrowProcess"/>
    <dgm:cxn modelId="{54D10C14-0FB2-E043-B3AB-5801798CEDD0}" type="presParOf" srcId="{A41EA128-FD26-9644-A68E-C4402E78F397}" destId="{BEAC346D-9464-804E-A847-6ED421D58331}" srcOrd="1" destOrd="0" presId="urn:microsoft.com/office/officeart/2016/7/layout/VerticalDownArrowProcess"/>
    <dgm:cxn modelId="{DF91A999-67BA-CE42-8735-12946BD5175A}" type="presParOf" srcId="{A41EA128-FD26-9644-A68E-C4402E78F397}" destId="{8142BDB9-8629-8B4A-99D6-3E0FCD83454C}" srcOrd="2" destOrd="0" presId="urn:microsoft.com/office/officeart/2016/7/layout/VerticalDownArrowProcess"/>
    <dgm:cxn modelId="{8FD775B6-97A1-8E47-8C7C-5263C2CE8814}" type="presParOf" srcId="{8142BDB9-8629-8B4A-99D6-3E0FCD83454C}" destId="{E6E711C6-48CC-E842-B8BA-04866E66AE67}" srcOrd="0" destOrd="0" presId="urn:microsoft.com/office/officeart/2016/7/layout/VerticalDownArrowProcess"/>
    <dgm:cxn modelId="{120DF77B-BC5C-9C43-9CBD-F0FD4B61D007}" type="presParOf" srcId="{8142BDB9-8629-8B4A-99D6-3E0FCD83454C}" destId="{A3DF18C2-F8EE-4D4A-8D3D-BB0E6ED82FBA}" srcOrd="1" destOrd="0" presId="urn:microsoft.com/office/officeart/2016/7/layout/VerticalDownArrowProcess"/>
    <dgm:cxn modelId="{F1A5C4B1-3E96-8446-8AA6-11F13B0AD52A}" type="presParOf" srcId="{8142BDB9-8629-8B4A-99D6-3E0FCD83454C}" destId="{468AE434-F1EA-B94A-9ACA-17FE9065E4BC}" srcOrd="2" destOrd="0" presId="urn:microsoft.com/office/officeart/2016/7/layout/VerticalDownArrowProcess"/>
    <dgm:cxn modelId="{3264CB4C-2522-4A4F-93E9-1D47FEC881D4}" type="presParOf" srcId="{A41EA128-FD26-9644-A68E-C4402E78F397}" destId="{CA8AD935-48CF-4F46-8C08-4138AB1DC2D1}" srcOrd="3" destOrd="0" presId="urn:microsoft.com/office/officeart/2016/7/layout/VerticalDownArrowProcess"/>
    <dgm:cxn modelId="{3F943E1D-DA3E-394A-85C5-64051185EA25}" type="presParOf" srcId="{A41EA128-FD26-9644-A68E-C4402E78F397}" destId="{A8552C0A-1CF8-7546-8E41-C03F5418E39B}" srcOrd="4" destOrd="0" presId="urn:microsoft.com/office/officeart/2016/7/layout/VerticalDownArrowProcess"/>
    <dgm:cxn modelId="{DE8A9DCE-3910-404B-8627-E9A8FAD72E05}" type="presParOf" srcId="{A8552C0A-1CF8-7546-8E41-C03F5418E39B}" destId="{C7B029EC-C510-9245-8737-8B3097D9364F}" srcOrd="0" destOrd="0" presId="urn:microsoft.com/office/officeart/2016/7/layout/VerticalDownArrowProcess"/>
    <dgm:cxn modelId="{AF95EA7C-DA30-0D46-AA46-6673D64F8FCC}" type="presParOf" srcId="{A8552C0A-1CF8-7546-8E41-C03F5418E39B}" destId="{D38F6945-9209-FC42-8CF1-2E105391610E}" srcOrd="1" destOrd="0" presId="urn:microsoft.com/office/officeart/2016/7/layout/VerticalDownArrowProcess"/>
    <dgm:cxn modelId="{441ADD66-5B8F-7842-867A-FD4FBEC28289}" type="presParOf" srcId="{A8552C0A-1CF8-7546-8E41-C03F5418E39B}" destId="{E7F425C3-10E7-6841-BCE5-3EC4132256FB}" srcOrd="2" destOrd="0" presId="urn:microsoft.com/office/officeart/2016/7/layout/VerticalDownArrowProcess"/>
    <dgm:cxn modelId="{74DC0E33-36E8-CB44-8A22-24D619CD54EC}" type="presParOf" srcId="{A41EA128-FD26-9644-A68E-C4402E78F397}" destId="{A47EE5BB-9B79-EF4F-B6CF-71ACD39C9A2D}" srcOrd="5" destOrd="0" presId="urn:microsoft.com/office/officeart/2016/7/layout/VerticalDownArrowProcess"/>
    <dgm:cxn modelId="{280146C0-447B-0842-B058-2C0AF6162907}" type="presParOf" srcId="{A41EA128-FD26-9644-A68E-C4402E78F397}" destId="{CC9DEC11-8A95-C24B-972D-8BC603C34ED3}" srcOrd="6" destOrd="0" presId="urn:microsoft.com/office/officeart/2016/7/layout/VerticalDownArrowProcess"/>
    <dgm:cxn modelId="{BA4CB757-36B6-B443-8C81-87E0DFE00259}" type="presParOf" srcId="{CC9DEC11-8A95-C24B-972D-8BC603C34ED3}" destId="{3C627C7E-F149-1C40-B20D-CECC7AA24770}" srcOrd="0" destOrd="0" presId="urn:microsoft.com/office/officeart/2016/7/layout/VerticalDownArrowProcess"/>
    <dgm:cxn modelId="{571808D7-970C-C342-8E70-07B901D30CD5}" type="presParOf" srcId="{CC9DEC11-8A95-C24B-972D-8BC603C34ED3}" destId="{D3817AE1-C322-E64D-B929-FD8D581CA971}" srcOrd="1" destOrd="0" presId="urn:microsoft.com/office/officeart/2016/7/layout/VerticalDownArrowProcess"/>
    <dgm:cxn modelId="{3F552326-A269-784A-9F2D-09C145301BBA}" type="presParOf" srcId="{CC9DEC11-8A95-C24B-972D-8BC603C34ED3}" destId="{6EF04A45-DB6D-F746-80C8-E3231F6AA2D7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D6BFA-3DCA-5A4F-9515-83FCC691EB38}">
      <dsp:nvSpPr>
        <dsp:cNvPr id="0" name=""/>
        <dsp:cNvSpPr/>
      </dsp:nvSpPr>
      <dsp:spPr>
        <a:xfrm>
          <a:off x="0" y="3425960"/>
          <a:ext cx="2628900" cy="7495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84912" rIns="186967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4</a:t>
          </a:r>
        </a:p>
      </dsp:txBody>
      <dsp:txXfrm>
        <a:off x="0" y="3425960"/>
        <a:ext cx="2628900" cy="749516"/>
      </dsp:txXfrm>
    </dsp:sp>
    <dsp:sp modelId="{DEF68DF4-6AB7-CA4F-BF09-B3DFFC746151}">
      <dsp:nvSpPr>
        <dsp:cNvPr id="0" name=""/>
        <dsp:cNvSpPr/>
      </dsp:nvSpPr>
      <dsp:spPr>
        <a:xfrm>
          <a:off x="2628900" y="3425960"/>
          <a:ext cx="7886700" cy="749516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203200" rIns="159980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GOTHAM-MEDIUM" panose="02000504050000020004" pitchFamily="2" charset="0"/>
            </a:rPr>
            <a:t>Divide like the CSU pattern into separate ‘Arts’ and ‘Humanities’ sub-categories, but with 3 units each and 6 units total (2 courses) (38 units total GE)</a:t>
          </a:r>
        </a:p>
      </dsp:txBody>
      <dsp:txXfrm>
        <a:off x="2628900" y="3425960"/>
        <a:ext cx="7886700" cy="749516"/>
      </dsp:txXfrm>
    </dsp:sp>
    <dsp:sp modelId="{A3DF18C2-F8EE-4D4A-8D3D-BB0E6ED82FBA}">
      <dsp:nvSpPr>
        <dsp:cNvPr id="0" name=""/>
        <dsp:cNvSpPr/>
      </dsp:nvSpPr>
      <dsp:spPr>
        <a:xfrm rot="10800000">
          <a:off x="0" y="2284447"/>
          <a:ext cx="2628900" cy="115275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84912" rIns="186967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3</a:t>
          </a:r>
        </a:p>
      </dsp:txBody>
      <dsp:txXfrm rot="-10800000">
        <a:off x="0" y="2284447"/>
        <a:ext cx="2628900" cy="749291"/>
      </dsp:txXfrm>
    </dsp:sp>
    <dsp:sp modelId="{468AE434-F1EA-B94A-9ACA-17FE9065E4BC}">
      <dsp:nvSpPr>
        <dsp:cNvPr id="0" name=""/>
        <dsp:cNvSpPr/>
      </dsp:nvSpPr>
      <dsp:spPr>
        <a:xfrm>
          <a:off x="2628900" y="2284447"/>
          <a:ext cx="7886700" cy="74929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203200" rIns="159980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GOTHAM-MEDIUM" panose="02000504050000020004" pitchFamily="2" charset="0"/>
            </a:rPr>
            <a:t>Divide into separate ‘Arts’ and ‘Humanities’ sub-categories, but keep Arts as '1 unit' like the current GE (where Music P108 &amp; P117 are), and 3 units for Humanities (36 units total GE)</a:t>
          </a:r>
        </a:p>
      </dsp:txBody>
      <dsp:txXfrm>
        <a:off x="2628900" y="2284447"/>
        <a:ext cx="7886700" cy="749291"/>
      </dsp:txXfrm>
    </dsp:sp>
    <dsp:sp modelId="{D38F6945-9209-FC42-8CF1-2E105391610E}">
      <dsp:nvSpPr>
        <dsp:cNvPr id="0" name=""/>
        <dsp:cNvSpPr/>
      </dsp:nvSpPr>
      <dsp:spPr>
        <a:xfrm rot="10800000">
          <a:off x="0" y="1142933"/>
          <a:ext cx="2628900" cy="115275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84912" rIns="186967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</a:t>
          </a:r>
        </a:p>
      </dsp:txBody>
      <dsp:txXfrm rot="-10800000">
        <a:off x="0" y="1142933"/>
        <a:ext cx="2628900" cy="749291"/>
      </dsp:txXfrm>
    </dsp:sp>
    <dsp:sp modelId="{E7F425C3-10E7-6841-BCE5-3EC4132256FB}">
      <dsp:nvSpPr>
        <dsp:cNvPr id="0" name=""/>
        <dsp:cNvSpPr/>
      </dsp:nvSpPr>
      <dsp:spPr>
        <a:xfrm>
          <a:off x="2628900" y="1142933"/>
          <a:ext cx="7886700" cy="74929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203200" rIns="159980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GOTHAM-MEDIUM" panose="02000504050000020004" pitchFamily="2" charset="0"/>
            </a:rPr>
            <a:t>Keep a single ‘Humanities’ category as with the current pattern, but increase to 3 units (35 units total GE)</a:t>
          </a:r>
        </a:p>
      </dsp:txBody>
      <dsp:txXfrm>
        <a:off x="2628900" y="1142933"/>
        <a:ext cx="7886700" cy="749291"/>
      </dsp:txXfrm>
    </dsp:sp>
    <dsp:sp modelId="{D3817AE1-C322-E64D-B929-FD8D581CA971}">
      <dsp:nvSpPr>
        <dsp:cNvPr id="0" name=""/>
        <dsp:cNvSpPr/>
      </dsp:nvSpPr>
      <dsp:spPr>
        <a:xfrm rot="10800000">
          <a:off x="0" y="1420"/>
          <a:ext cx="2628900" cy="115275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6967" tIns="184912" rIns="186967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</a:t>
          </a:r>
        </a:p>
      </dsp:txBody>
      <dsp:txXfrm rot="-10800000">
        <a:off x="0" y="1420"/>
        <a:ext cx="2628900" cy="749291"/>
      </dsp:txXfrm>
    </dsp:sp>
    <dsp:sp modelId="{6EF04A45-DB6D-F746-80C8-E3231F6AA2D7}">
      <dsp:nvSpPr>
        <dsp:cNvPr id="0" name=""/>
        <dsp:cNvSpPr/>
      </dsp:nvSpPr>
      <dsp:spPr>
        <a:xfrm>
          <a:off x="2628900" y="1420"/>
          <a:ext cx="7886700" cy="74929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980" tIns="203200" rIns="159980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latin typeface="GOTHAM-MEDIUM" panose="02000504050000020004" pitchFamily="2" charset="0"/>
            </a:rPr>
            <a:t>Keep the current 1 unit (33 units total GE</a:t>
          </a:r>
          <a:r>
            <a:rPr lang="en-US" sz="1400" kern="1200" dirty="0"/>
            <a:t>)</a:t>
          </a:r>
        </a:p>
      </dsp:txBody>
      <dsp:txXfrm>
        <a:off x="2628900" y="1420"/>
        <a:ext cx="7886700" cy="749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CA5F2-A025-BB42-8362-C9076E5CC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D8FB5-99D0-944F-84CE-23D25A941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E3812-FBBD-E249-A56E-C3F46CA04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BFB6-2E80-AB40-995E-D5AAE2A37462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06585-522B-B94B-AB99-682C2C3D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5A5A4-868D-A34C-B0B3-C4DA439F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36E9-1E31-0E46-B595-E8C0CCD45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4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6E91-61DF-0A49-A4F5-B9ED98BF5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B6AEB-7E80-5A42-B424-E0A19A137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807BA-F961-4A4F-B96D-933EB0E7C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BFB6-2E80-AB40-995E-D5AAE2A37462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04444-458D-8041-9710-55990C9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2B1BF-A97C-574E-AB06-A49B34D1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36E9-1E31-0E46-B595-E8C0CCD45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6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8F41D-20B3-1F4C-B528-B9E3E8BD6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56DEF-DBA4-514D-AA70-5532E882E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90094-6D8E-9D46-84F0-9B034015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BFB6-2E80-AB40-995E-D5AAE2A37462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2805D-69CE-6443-B02A-FCA82951C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24FC3-1D8B-B248-A42D-BD6D990D8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36E9-1E31-0E46-B595-E8C0CCD45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4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C94B-DE24-5849-8078-88024F7F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DE964-BD0D-C04C-A0A3-BB0E4A089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B415C-E0CB-DC47-8800-ABFB9F17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BFB6-2E80-AB40-995E-D5AAE2A37462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EDC82-D049-1848-B007-8F55D5A1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423DB-E054-8145-8F22-EA23765E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36E9-1E31-0E46-B595-E8C0CCD45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2CF13-A048-3246-B5D4-B54D89D3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F4DD5-30A4-324E-94C1-3BE9B20CC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CB801-CFDF-D04B-9C57-58BFDBC5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BFB6-2E80-AB40-995E-D5AAE2A37462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C0759-3B98-FF4F-AE14-CD8A8FC9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740BD-7CFE-0345-92AE-73837F7F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36E9-1E31-0E46-B595-E8C0CCD45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5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32447-EC55-B645-8B3E-2C5F423D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09C64-9586-BD47-BAD4-D582316D8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A268D-F1B9-4847-9F74-30BED3131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37102-1530-8141-8C71-15BDBE87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BFB6-2E80-AB40-995E-D5AAE2A37462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137E1-DAC5-5B4B-9BA0-F691BCFB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F5853-94E1-A348-9D5B-96715F2D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36E9-1E31-0E46-B595-E8C0CCD45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1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5EFC-D350-334B-B170-A679B87BA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4A932-3C6D-3E4E-A9B6-4314B0BC4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D0EE3-E38B-C04B-9806-9AA26EAB1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9709E-EAFC-C64A-9E6A-EBDE4191E6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676D8-C399-854E-8AA0-AA4AC905A5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84D5DF-6049-4145-8234-014F3AD2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BFB6-2E80-AB40-995E-D5AAE2A37462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C548F3-9F9E-8E4D-AE12-FA7C6D78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D6EF37-05F9-B44F-BD13-9DDAE20A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36E9-1E31-0E46-B595-E8C0CCD45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5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C523D-113E-A64C-BA2F-01545E1C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AF7308-A6CC-B340-9ED2-A7F528E8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BFB6-2E80-AB40-995E-D5AAE2A37462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3E202-3B45-AA45-B9CC-C1B67C418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8324B-F4B4-124E-ACA7-10A6B5A9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36E9-1E31-0E46-B595-E8C0CCD45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B30ABB-21D6-8C49-B0E7-5FF4F182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BFB6-2E80-AB40-995E-D5AAE2A37462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FA4374-0551-0B45-B054-EE7C0D74E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A3310-457C-734A-9E22-6996163D9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36E9-1E31-0E46-B595-E8C0CCD45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7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B90E-1C4A-6A44-A43E-0E9AE46B7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FB641-4C63-BF41-9CA0-3F00033E6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B548E-EA27-8149-8048-A1B453403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22DE-8700-924C-95DF-957001611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BFB6-2E80-AB40-995E-D5AAE2A37462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96428-BA60-4A4C-8F56-4A211E3C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CF63B-44D0-B54D-9342-D4FC73B2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36E9-1E31-0E46-B595-E8C0CCD45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9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E7C71-50AD-7C40-A3A9-5B80E7D3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BDAC9-14D7-274A-A6C4-60C99C045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0B06E-3D99-2048-B90A-D2B769884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9098E-C9C8-DA47-9931-158690248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5BFB6-2E80-AB40-995E-D5AAE2A37462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65856-2AC7-7544-8A77-874A9FAD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F9578-7BAE-A444-BD9E-DE6F1328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136E9-1E31-0E46-B595-E8C0CCD45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F4CC73-50DB-EA4F-855A-77D8B33B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DDF6F-4693-F143-9145-107AED04A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C506B-B0A6-584F-8A15-F0B5525E71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5BFB6-2E80-AB40-995E-D5AAE2A37462}" type="datetimeFigureOut">
              <a:rPr lang="en-US" smtClean="0"/>
              <a:t>10/20/21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B16E2-EED3-9640-A1B6-0580D32E4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63A42-8E54-2847-BE49-BB4EE7725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136E9-1E31-0E46-B595-E8C0CCD45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3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6">
            <a:extLst>
              <a:ext uri="{FF2B5EF4-FFF2-40B4-BE49-F238E27FC236}">
                <a16:creationId xmlns:a16="http://schemas.microsoft.com/office/drawing/2014/main" id="{DA9C8D46-54D8-4DF1-99A2-E651C7B13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20">
            <a:extLst>
              <a:ext uri="{FF2B5EF4-FFF2-40B4-BE49-F238E27FC236}">
                <a16:creationId xmlns:a16="http://schemas.microsoft.com/office/drawing/2014/main" id="{DE12BF4D-F47A-41C1-85FC-652E412D3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8591">
            <a:off x="7897613" y="684022"/>
            <a:ext cx="5330585" cy="5218721"/>
          </a:xfrm>
          <a:custGeom>
            <a:avLst/>
            <a:gdLst>
              <a:gd name="connsiteX0" fmla="*/ 4721855 w 5330585"/>
              <a:gd name="connsiteY0" fmla="*/ 4361426 h 5218721"/>
              <a:gd name="connsiteX1" fmla="*/ 3457542 w 5330585"/>
              <a:gd name="connsiteY1" fmla="*/ 5211667 h 5218721"/>
              <a:gd name="connsiteX2" fmla="*/ 3430109 w 5330585"/>
              <a:gd name="connsiteY2" fmla="*/ 5218721 h 5218721"/>
              <a:gd name="connsiteX3" fmla="*/ 0 w 5330585"/>
              <a:gd name="connsiteY3" fmla="*/ 2647363 h 5218721"/>
              <a:gd name="connsiteX4" fmla="*/ 12834 w 5330585"/>
              <a:gd name="connsiteY4" fmla="*/ 2393199 h 5218721"/>
              <a:gd name="connsiteX5" fmla="*/ 2664828 w 5330585"/>
              <a:gd name="connsiteY5" fmla="*/ 0 h 5218721"/>
              <a:gd name="connsiteX6" fmla="*/ 5330585 w 5330585"/>
              <a:gd name="connsiteY6" fmla="*/ 2665757 h 5218721"/>
              <a:gd name="connsiteX7" fmla="*/ 4721855 w 5330585"/>
              <a:gd name="connsiteY7" fmla="*/ 4361426 h 521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0585" h="5218721">
                <a:moveTo>
                  <a:pt x="4721855" y="4361426"/>
                </a:moveTo>
                <a:cubicBezTo>
                  <a:pt x="4395896" y="4756397"/>
                  <a:pt x="3958379" y="5055891"/>
                  <a:pt x="3457542" y="5211667"/>
                </a:cubicBezTo>
                <a:lnTo>
                  <a:pt x="3430109" y="5218721"/>
                </a:lnTo>
                <a:lnTo>
                  <a:pt x="0" y="2647363"/>
                </a:lnTo>
                <a:lnTo>
                  <a:pt x="12834" y="2393199"/>
                </a:lnTo>
                <a:cubicBezTo>
                  <a:pt x="149347" y="1048975"/>
                  <a:pt x="1284587" y="0"/>
                  <a:pt x="2664828" y="0"/>
                </a:cubicBezTo>
                <a:cubicBezTo>
                  <a:pt x="4137085" y="0"/>
                  <a:pt x="5330585" y="1193500"/>
                  <a:pt x="5330585" y="2665757"/>
                </a:cubicBezTo>
                <a:cubicBezTo>
                  <a:pt x="5330585" y="3309870"/>
                  <a:pt x="5102142" y="3900626"/>
                  <a:pt x="4721855" y="4361426"/>
                </a:cubicBezTo>
                <a:close/>
              </a:path>
            </a:pathLst>
          </a:custGeom>
          <a:gradFill>
            <a:gsLst>
              <a:gs pos="16000">
                <a:srgbClr val="000000">
                  <a:alpha val="41000"/>
                </a:srgbClr>
              </a:gs>
              <a:gs pos="85000">
                <a:schemeClr val="accent1">
                  <a:alpha val="25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AAF055B3-1F95-4ABA-BFE4-A58320A8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65981" cy="448089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65FBF53F-BBBA-4974-AD72-0E8CD294E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622" y="-2"/>
            <a:ext cx="12179371" cy="6400796"/>
          </a:xfrm>
          <a:prstGeom prst="rect">
            <a:avLst/>
          </a:prstGeom>
          <a:gradFill>
            <a:gsLst>
              <a:gs pos="4500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68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C1D27F-5ABA-B44F-B214-CA029F8FF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1803" y="1201002"/>
            <a:ext cx="7793985" cy="2779619"/>
          </a:xfrm>
        </p:spPr>
        <p:txBody>
          <a:bodyPr anchor="b">
            <a:normAutofit fontScale="90000"/>
          </a:bodyPr>
          <a:lstStyle/>
          <a:p>
            <a:pPr algn="l">
              <a:defRPr b="0" i="0" u="none" strike="noStrike" kern="120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FFFFFF"/>
                </a:solidFill>
                <a:latin typeface="Gotham" panose="02000504050000020004" pitchFamily="2" charset="0"/>
              </a:rPr>
              <a:t>Area L - Humanities</a:t>
            </a:r>
            <a:br>
              <a:rPr lang="en-US" sz="4400" b="1" dirty="0">
                <a:solidFill>
                  <a:srgbClr val="FFFFFF"/>
                </a:solidFill>
                <a:latin typeface="Gotham" panose="02000504050000020004" pitchFamily="2" charset="0"/>
              </a:rPr>
            </a:br>
            <a:r>
              <a:rPr lang="en-US" sz="4400" b="1" dirty="0">
                <a:solidFill>
                  <a:srgbClr val="FFFFFF"/>
                </a:solidFill>
                <a:latin typeface="Gotham" panose="02000504050000020004" pitchFamily="2" charset="0"/>
              </a:rPr>
              <a:t>PC AA/AS Degrees &amp; PC GE Pattern: </a:t>
            </a:r>
            <a:br>
              <a:rPr lang="en-US" sz="4400" b="1" dirty="0">
                <a:solidFill>
                  <a:srgbClr val="FFFFFF"/>
                </a:solidFill>
                <a:latin typeface="Gotham" panose="02000504050000020004" pitchFamily="2" charset="0"/>
              </a:rPr>
            </a:br>
            <a:r>
              <a:rPr lang="en-US" sz="4400" b="1" dirty="0">
                <a:solidFill>
                  <a:srgbClr val="FFFFFF"/>
                </a:solidFill>
                <a:latin typeface="Gotham" panose="02000504050000020004" pitchFamily="2" charset="0"/>
              </a:rPr>
              <a:t>2016-2021 (2011-2021 Data)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F1799-F9A3-3E41-8141-2DA060965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1803" y="4940490"/>
            <a:ext cx="7208197" cy="126511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>
                <a:solidFill>
                  <a:srgbClr val="FFFFFF"/>
                </a:solidFill>
                <a:latin typeface="GOTHAM-MEDIUM" panose="02000504050000020004" pitchFamily="2" charset="0"/>
              </a:rPr>
              <a:t>Robert Simpkins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GOTHAM-MEDIUM" panose="02000504050000020004" pitchFamily="2" charset="0"/>
              </a:rPr>
              <a:t>Guided Pathways Faculty Lead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GOTHAM-MEDIUM" panose="02000504050000020004" pitchFamily="2" charset="0"/>
              </a:rPr>
              <a:t>Academic Senate President</a:t>
            </a: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5A2875D7-3769-4291-959E-9FAD764A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461" y="0"/>
            <a:ext cx="3214360" cy="6858000"/>
          </a:xfrm>
          <a:prstGeom prst="rect">
            <a:avLst/>
          </a:prstGeom>
          <a:gradFill>
            <a:gsLst>
              <a:gs pos="0">
                <a:srgbClr val="000000">
                  <a:alpha val="41000"/>
                </a:srgbClr>
              </a:gs>
              <a:gs pos="86000">
                <a:schemeClr val="accent1">
                  <a:alpha val="3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6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674E2-894E-1A4F-B65C-3AF8B436F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latin typeface="GOTHAM-MEDIUM" panose="02000504050000020004" pitchFamily="2" charset="0"/>
              </a:rPr>
              <a:t>Student Services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F5C42-DA1C-FB47-B334-D40BBA905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32049"/>
            <a:ext cx="5157787" cy="345761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OTHAM-BOOK" panose="02000504050000020004" pitchFamily="2" charset="0"/>
              </a:rPr>
              <a:t>Increasing units of PC GE</a:t>
            </a:r>
          </a:p>
          <a:p>
            <a:r>
              <a:rPr lang="en-US" sz="2400" dirty="0">
                <a:latin typeface="GOTHAM-BOOK" panose="02000504050000020004" pitchFamily="2" charset="0"/>
              </a:rPr>
              <a:t>Barriers to completion for Non-Transfer Students</a:t>
            </a:r>
          </a:p>
          <a:p>
            <a:r>
              <a:rPr lang="en-US" sz="2400" dirty="0">
                <a:latin typeface="GOTHAM-BOOK" panose="02000504050000020004" pitchFamily="2" charset="0"/>
              </a:rPr>
              <a:t>Extends time to graduation</a:t>
            </a:r>
          </a:p>
          <a:p>
            <a:r>
              <a:rPr lang="en-US" sz="2400" dirty="0">
                <a:latin typeface="GOTHAM-BOOK" panose="02000504050000020004" pitchFamily="2" charset="0"/>
              </a:rPr>
              <a:t>Requiring more units than comparable CCs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A22025-E385-3344-BF44-8F822D59E3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latin typeface="GOTHAM-MEDIUM" panose="02000504050000020004" pitchFamily="2" charset="0"/>
              </a:rPr>
              <a:t>Discipline Expert Concerns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2B8EF8-BA3D-E04D-9C58-DEAE3AE3FD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2047"/>
            <a:ext cx="5183188" cy="345761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OTHAM-BOOK" panose="02000504050000020004" pitchFamily="2" charset="0"/>
              </a:rPr>
              <a:t>1 unit undervalues the Humanities</a:t>
            </a:r>
          </a:p>
          <a:p>
            <a:r>
              <a:rPr lang="en-US" sz="2400" dirty="0">
                <a:latin typeface="GOTHAM-BOOK" panose="02000504050000020004" pitchFamily="2" charset="0"/>
              </a:rPr>
              <a:t>Non-transfer students need Arts &amp; Humanities too</a:t>
            </a:r>
          </a:p>
          <a:p>
            <a:r>
              <a:rPr lang="en-US" sz="2400" dirty="0">
                <a:latin typeface="GOTHAM-BOOK" panose="02000504050000020004" pitchFamily="2" charset="0"/>
              </a:rPr>
              <a:t>Focusing on units, not structure of General Education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9BBB6B-0E3B-3746-9DC9-2ED653B92031}"/>
              </a:ext>
            </a:extLst>
          </p:cNvPr>
          <p:cNvSpPr/>
          <p:nvPr/>
        </p:nvSpPr>
        <p:spPr>
          <a:xfrm>
            <a:off x="1" y="0"/>
            <a:ext cx="12192000" cy="1906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E7357-BD74-5548-BD0F-5A563D38360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otham" panose="02000504050000020004" pitchFamily="2" charset="0"/>
              </a:rPr>
              <a:t>Area L- Humanities Issues:</a:t>
            </a:r>
          </a:p>
        </p:txBody>
      </p:sp>
    </p:spTree>
    <p:extLst>
      <p:ext uri="{BB962C8B-B14F-4D97-AF65-F5344CB8AC3E}">
        <p14:creationId xmlns:p14="http://schemas.microsoft.com/office/powerpoint/2010/main" val="52416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6452B8A-5701-4660-8783-82779292C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2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BA2822-D6B7-C949-BA70-41C7B3FB1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>
                <a:solidFill>
                  <a:srgbClr val="FFFFFF"/>
                </a:solidFill>
                <a:latin typeface="Gotham" panose="02000504050000020004" pitchFamily="2" charset="0"/>
              </a:rPr>
              <a:t>Proposal: Options</a:t>
            </a:r>
            <a:endParaRPr lang="en-US" sz="5400" b="1" dirty="0">
              <a:solidFill>
                <a:srgbClr val="FFFFFF"/>
              </a:solidFill>
              <a:latin typeface="Gotham" panose="02000504050000020004" pitchFamily="2" charset="0"/>
            </a:endParaRPr>
          </a:p>
        </p:txBody>
      </p:sp>
      <p:sp>
        <p:nvSpPr>
          <p:cNvPr id="42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7AE204FF-8DCC-4011-8735-8318B5A2B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150344"/>
              </p:ext>
            </p:extLst>
          </p:nvPr>
        </p:nvGraphicFramePr>
        <p:xfrm>
          <a:off x="838200" y="2004446"/>
          <a:ext cx="105156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8627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7F7AF4-72C6-4B71-9E40-53E8BFEF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2001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C5036-682A-DB41-B7A2-1CE45313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1" y="245082"/>
            <a:ext cx="10515599" cy="93268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kern="1200" dirty="0">
                <a:solidFill>
                  <a:schemeClr val="bg1"/>
                </a:solidFill>
                <a:latin typeface="Gotham" panose="02000504050000020004" pitchFamily="2" charset="0"/>
              </a:rPr>
              <a:t>Area L Discipline Experts’ Preferences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8163E1-677C-884B-AD15-3A8C30F78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587223"/>
              </p:ext>
            </p:extLst>
          </p:nvPr>
        </p:nvGraphicFramePr>
        <p:xfrm>
          <a:off x="424131" y="2800350"/>
          <a:ext cx="11320194" cy="3180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092">
                  <a:extLst>
                    <a:ext uri="{9D8B030D-6E8A-4147-A177-3AD203B41FA5}">
                      <a16:colId xmlns:a16="http://schemas.microsoft.com/office/drawing/2014/main" val="2112237015"/>
                    </a:ext>
                  </a:extLst>
                </a:gridCol>
                <a:gridCol w="2084209">
                  <a:extLst>
                    <a:ext uri="{9D8B030D-6E8A-4147-A177-3AD203B41FA5}">
                      <a16:colId xmlns:a16="http://schemas.microsoft.com/office/drawing/2014/main" val="3833075205"/>
                    </a:ext>
                  </a:extLst>
                </a:gridCol>
                <a:gridCol w="879314">
                  <a:extLst>
                    <a:ext uri="{9D8B030D-6E8A-4147-A177-3AD203B41FA5}">
                      <a16:colId xmlns:a16="http://schemas.microsoft.com/office/drawing/2014/main" val="1261666302"/>
                    </a:ext>
                  </a:extLst>
                </a:gridCol>
                <a:gridCol w="1325679">
                  <a:extLst>
                    <a:ext uri="{9D8B030D-6E8A-4147-A177-3AD203B41FA5}">
                      <a16:colId xmlns:a16="http://schemas.microsoft.com/office/drawing/2014/main" val="1566633530"/>
                    </a:ext>
                  </a:extLst>
                </a:gridCol>
                <a:gridCol w="1340264">
                  <a:extLst>
                    <a:ext uri="{9D8B030D-6E8A-4147-A177-3AD203B41FA5}">
                      <a16:colId xmlns:a16="http://schemas.microsoft.com/office/drawing/2014/main" val="2752340482"/>
                    </a:ext>
                  </a:extLst>
                </a:gridCol>
                <a:gridCol w="1206063">
                  <a:extLst>
                    <a:ext uri="{9D8B030D-6E8A-4147-A177-3AD203B41FA5}">
                      <a16:colId xmlns:a16="http://schemas.microsoft.com/office/drawing/2014/main" val="362504389"/>
                    </a:ext>
                  </a:extLst>
                </a:gridCol>
                <a:gridCol w="1772042">
                  <a:extLst>
                    <a:ext uri="{9D8B030D-6E8A-4147-A177-3AD203B41FA5}">
                      <a16:colId xmlns:a16="http://schemas.microsoft.com/office/drawing/2014/main" val="2715097468"/>
                    </a:ext>
                  </a:extLst>
                </a:gridCol>
                <a:gridCol w="1401531">
                  <a:extLst>
                    <a:ext uri="{9D8B030D-6E8A-4147-A177-3AD203B41FA5}">
                      <a16:colId xmlns:a16="http://schemas.microsoft.com/office/drawing/2014/main" val="3214832955"/>
                    </a:ext>
                  </a:extLst>
                </a:gridCol>
              </a:tblGrid>
              <a:tr h="547243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GOTHAM-MEDIUM" panose="02000504050000020004" pitchFamily="2" charset="0"/>
                        </a:rPr>
                        <a:t>Option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GOTHAM-MEDIUM" panose="02000504050000020004" pitchFamily="2" charset="0"/>
                        </a:rPr>
                        <a:t>Anthropology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GOTHAM-MEDIUM" panose="02000504050000020004" pitchFamily="2" charset="0"/>
                        </a:rPr>
                        <a:t>Art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GOTHAM-MEDIUM" panose="02000504050000020004" pitchFamily="2" charset="0"/>
                        </a:rPr>
                        <a:t>English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GOTHAM-MEDIUM" panose="02000504050000020004" pitchFamily="2" charset="0"/>
                        </a:rPr>
                        <a:t>History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GOTHAM-MEDIUM" panose="02000504050000020004" pitchFamily="2" charset="0"/>
                        </a:rPr>
                        <a:t>Music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GOTHAM-MEDIUM" panose="02000504050000020004" pitchFamily="2" charset="0"/>
                        </a:rPr>
                        <a:t>Philosophy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>
                          <a:latin typeface="GOTHAM-MEDIUM" panose="02000504050000020004" pitchFamily="2" charset="0"/>
                        </a:rPr>
                        <a:t>Spanish</a:t>
                      </a:r>
                    </a:p>
                  </a:txBody>
                  <a:tcPr marL="107769" marR="107769" marT="53884" marB="53884"/>
                </a:tc>
                <a:extLst>
                  <a:ext uri="{0D108BD9-81ED-4DB2-BD59-A6C34878D82A}">
                    <a16:rowId xmlns:a16="http://schemas.microsoft.com/office/drawing/2014/main" val="1256430362"/>
                  </a:ext>
                </a:extLst>
              </a:tr>
              <a:tr h="625262"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>
                          <a:latin typeface="Gotham" panose="02000504050000020004" pitchFamily="2" charset="0"/>
                        </a:rPr>
                        <a:t>1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endParaRPr lang="en-US" sz="3300"/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endParaRPr lang="en-US" sz="3300"/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endParaRPr lang="en-US" sz="3300"/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endParaRPr lang="en-US" sz="3300"/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endParaRPr lang="en-US" sz="3300"/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endParaRPr lang="en-US" sz="3300"/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endParaRPr lang="en-US" sz="3300"/>
                    </a:p>
                  </a:txBody>
                  <a:tcPr marL="107769" marR="107769" marT="53884" marB="53884"/>
                </a:tc>
                <a:extLst>
                  <a:ext uri="{0D108BD9-81ED-4DB2-BD59-A6C34878D82A}">
                    <a16:rowId xmlns:a16="http://schemas.microsoft.com/office/drawing/2014/main" val="2136243251"/>
                  </a:ext>
                </a:extLst>
              </a:tr>
              <a:tr h="669398"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>
                          <a:latin typeface="Gotham" panose="02000504050000020004" pitchFamily="2" charset="0"/>
                        </a:rPr>
                        <a:t>2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endParaRPr lang="en-US" sz="3300"/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endParaRPr lang="en-US" sz="3300" dirty="0"/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/>
                        <a:t>•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endParaRPr lang="en-US" sz="3300"/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endParaRPr lang="en-US" sz="3300"/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endParaRPr lang="en-US" sz="3300"/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endParaRPr lang="en-US" sz="3300"/>
                    </a:p>
                  </a:txBody>
                  <a:tcPr marL="107769" marR="107769" marT="53884" marB="53884"/>
                </a:tc>
                <a:extLst>
                  <a:ext uri="{0D108BD9-81ED-4DB2-BD59-A6C34878D82A}">
                    <a16:rowId xmlns:a16="http://schemas.microsoft.com/office/drawing/2014/main" val="1482833978"/>
                  </a:ext>
                </a:extLst>
              </a:tr>
              <a:tr h="669398"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>
                          <a:latin typeface="Gotham" panose="02000504050000020004" pitchFamily="2" charset="0"/>
                        </a:rPr>
                        <a:t>3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endParaRPr lang="en-US" sz="3300"/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endParaRPr lang="en-US" sz="3300"/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/>
                        <a:t>•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endParaRPr lang="en-US" sz="3300"/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endParaRPr lang="en-US" sz="3300"/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endParaRPr lang="en-US" sz="3300"/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endParaRPr lang="en-US" sz="3300"/>
                    </a:p>
                  </a:txBody>
                  <a:tcPr marL="107769" marR="107769" marT="53884" marB="53884"/>
                </a:tc>
                <a:extLst>
                  <a:ext uri="{0D108BD9-81ED-4DB2-BD59-A6C34878D82A}">
                    <a16:rowId xmlns:a16="http://schemas.microsoft.com/office/drawing/2014/main" val="994126690"/>
                  </a:ext>
                </a:extLst>
              </a:tr>
              <a:tr h="669398"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>
                          <a:latin typeface="Gotham" panose="02000504050000020004" pitchFamily="2" charset="0"/>
                        </a:rPr>
                        <a:t>4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/>
                        <a:t>•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/>
                        <a:t>•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/>
                        <a:t>•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/>
                        <a:t>•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/>
                        <a:t>•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/>
                        <a:t>•</a:t>
                      </a:r>
                    </a:p>
                  </a:txBody>
                  <a:tcPr marL="107769" marR="107769" marT="53884" marB="5388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/>
                        <a:t>•</a:t>
                      </a:r>
                    </a:p>
                  </a:txBody>
                  <a:tcPr marL="107769" marR="107769" marT="53884" marB="53884"/>
                </a:tc>
                <a:extLst>
                  <a:ext uri="{0D108BD9-81ED-4DB2-BD59-A6C34878D82A}">
                    <a16:rowId xmlns:a16="http://schemas.microsoft.com/office/drawing/2014/main" val="2660283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2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8A1522AF-8D00-314C-8EF5-B81829098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356" y="457200"/>
            <a:ext cx="852128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39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49631B25-BCB4-5B4A-9286-C2E131D0A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8174" y="457200"/>
            <a:ext cx="759565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3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99F7C-0D93-F840-96E3-F9CAE35B6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586855"/>
            <a:ext cx="345377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  <a:latin typeface="Gotham" panose="02000504050000020004" pitchFamily="2" charset="0"/>
              </a:rPr>
              <a:t>Conclusions: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299C3-073D-1B43-8450-E40B5D18F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429" y="511388"/>
            <a:ext cx="7482469" cy="6101285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GOTHAM-MEDIUM" panose="02000504050000020004" pitchFamily="2" charset="0"/>
              </a:rPr>
              <a:t>1-unit requirement does not reflect actual student coursework</a:t>
            </a:r>
          </a:p>
          <a:p>
            <a:r>
              <a:rPr lang="en-US" sz="2400" dirty="0">
                <a:latin typeface="GOTHAM-MEDIUM" panose="02000504050000020004" pitchFamily="2" charset="0"/>
              </a:rPr>
              <a:t>Average units completed in Area L courses for AA/AS degrees &amp; PC GE: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GOTHAM-MEDIUM" panose="02000504050000020004" pitchFamily="2" charset="0"/>
              </a:rPr>
              <a:t>6.7 units!</a:t>
            </a:r>
          </a:p>
          <a:p>
            <a:pPr lvl="1"/>
            <a:endParaRPr lang="en-US" sz="2000" dirty="0">
              <a:solidFill>
                <a:srgbClr val="FF0000"/>
              </a:solidFill>
              <a:latin typeface="GOTHAM-MEDIUM" panose="02000504050000020004" pitchFamily="2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GOTHAM-MEDIUM" panose="02000504050000020004" pitchFamily="2" charset="0"/>
              </a:rPr>
              <a:t>Future recommendations:</a:t>
            </a:r>
          </a:p>
          <a:p>
            <a:pPr lvl="1"/>
            <a:r>
              <a:rPr lang="en-US" sz="2000" dirty="0">
                <a:latin typeface="GOTHAM-MEDIUM" panose="02000504050000020004" pitchFamily="2" charset="0"/>
              </a:rPr>
              <a:t>Review structure of </a:t>
            </a:r>
            <a:r>
              <a:rPr lang="en-US" sz="2000" i="1" dirty="0">
                <a:latin typeface="GOTHAM-MEDIUM" panose="02000504050000020004" pitchFamily="2" charset="0"/>
              </a:rPr>
              <a:t>major</a:t>
            </a:r>
            <a:r>
              <a:rPr lang="en-US" sz="2000" dirty="0">
                <a:latin typeface="GOTHAM-MEDIUM" panose="02000504050000020004" pitchFamily="2" charset="0"/>
              </a:rPr>
              <a:t> requirements in AA/AS degrees</a:t>
            </a:r>
          </a:p>
          <a:p>
            <a:pPr lvl="1"/>
            <a:r>
              <a:rPr lang="en-US" sz="2000" dirty="0">
                <a:latin typeface="GOTHAM-MEDIUM" panose="02000504050000020004" pitchFamily="2" charset="0"/>
              </a:rPr>
              <a:t>Larger comparison of local GE patterns in CCCs</a:t>
            </a:r>
          </a:p>
          <a:p>
            <a:pPr lvl="1"/>
            <a:r>
              <a:rPr lang="en-US" sz="2000" dirty="0">
                <a:latin typeface="GOTHAM-MEDIUM" panose="02000504050000020004" pitchFamily="2" charset="0"/>
              </a:rPr>
              <a:t>More structure to PC GE placement criteria</a:t>
            </a:r>
          </a:p>
          <a:p>
            <a:pPr lvl="1"/>
            <a:r>
              <a:rPr lang="en-US" sz="2000" dirty="0">
                <a:latin typeface="GOTHAM-MEDIUM" panose="02000504050000020004" pitchFamily="2" charset="0"/>
              </a:rPr>
              <a:t>Monitor progress with AB 928</a:t>
            </a:r>
          </a:p>
          <a:p>
            <a:pPr lvl="1"/>
            <a:r>
              <a:rPr lang="en-US" sz="2000" dirty="0">
                <a:latin typeface="GOTHAM-MEDIUM" panose="02000504050000020004" pitchFamily="2" charset="0"/>
              </a:rPr>
              <a:t>Whole-degree/Student Journey approach to program planning</a:t>
            </a:r>
          </a:p>
          <a:p>
            <a:pPr lvl="1"/>
            <a:r>
              <a:rPr lang="en-US" sz="2000" dirty="0">
                <a:latin typeface="GOTHAM-MEDIUM" panose="02000504050000020004" pitchFamily="2" charset="0"/>
              </a:rPr>
              <a:t>Faculty consult with Student Services before creating new programs</a:t>
            </a:r>
          </a:p>
        </p:txBody>
      </p:sp>
    </p:spTree>
    <p:extLst>
      <p:ext uri="{BB962C8B-B14F-4D97-AF65-F5344CB8AC3E}">
        <p14:creationId xmlns:p14="http://schemas.microsoft.com/office/powerpoint/2010/main" val="3800316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308</Words>
  <Application>Microsoft Macintosh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Gotham</vt:lpstr>
      <vt:lpstr>GOTHAM-BOOK</vt:lpstr>
      <vt:lpstr>GOTHAM-MEDIUM</vt:lpstr>
      <vt:lpstr>Office Theme</vt:lpstr>
      <vt:lpstr>Area L - Humanities PC AA/AS Degrees &amp; PC GE Pattern:  2016-2021 (2011-2021 Data)</vt:lpstr>
      <vt:lpstr>Area L- Humanities Issues:</vt:lpstr>
      <vt:lpstr>Proposal: Options</vt:lpstr>
      <vt:lpstr>Area L Discipline Experts’ Preferences</vt:lpstr>
      <vt:lpstr>PowerPoint Presentation</vt:lpstr>
      <vt:lpstr>PowerPoint Presentation</vt:lpstr>
      <vt:lpstr>Conclusions: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L - Humanities PC AA/AS Degrees &amp; PC GE Pattern:  2016-2021 (2011-2021 Data)</dc:title>
  <dc:creator>Robert Simpkins</dc:creator>
  <cp:lastModifiedBy>Robert Simpkins</cp:lastModifiedBy>
  <cp:revision>23</cp:revision>
  <dcterms:created xsi:type="dcterms:W3CDTF">2021-10-20T13:33:50Z</dcterms:created>
  <dcterms:modified xsi:type="dcterms:W3CDTF">2021-10-20T16:47:18Z</dcterms:modified>
</cp:coreProperties>
</file>