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Montserrat" panose="020B0604020202020204"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52649e58d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52649e58d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2649e58d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52649e58d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52649e58d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52649e58d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f1975f4a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f1975f4a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52649e58d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52649e58d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52649e58d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52649e58d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2649e58d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2649e58d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2649e58d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2649e58d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1975f4ae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f1975f4ae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2649e58d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2649e58d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52649e58d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52649e58d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21775" y="105375"/>
            <a:ext cx="7993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t>Porterville College Baccalaureate Degree Program</a:t>
            </a:r>
            <a:endParaRPr sz="2100" b="1"/>
          </a:p>
        </p:txBody>
      </p:sp>
      <p:sp>
        <p:nvSpPr>
          <p:cNvPr id="55" name="Google Shape;55;p13"/>
          <p:cNvSpPr txBox="1"/>
          <p:nvPr/>
        </p:nvSpPr>
        <p:spPr>
          <a:xfrm>
            <a:off x="121775" y="507300"/>
            <a:ext cx="2955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i="1">
                <a:solidFill>
                  <a:schemeClr val="dk1"/>
                </a:solidFill>
              </a:rPr>
              <a:t>Modern Police Science</a:t>
            </a:r>
            <a:r>
              <a:rPr lang="en" sz="2000" b="1" i="1">
                <a:solidFill>
                  <a:schemeClr val="dk1"/>
                </a:solidFill>
              </a:rPr>
              <a:t> </a:t>
            </a:r>
            <a:endParaRPr sz="1800" i="1"/>
          </a:p>
        </p:txBody>
      </p:sp>
      <p:pic>
        <p:nvPicPr>
          <p:cNvPr id="56" name="Google Shape;56;p13"/>
          <p:cNvPicPr preferRelativeResize="0"/>
          <p:nvPr/>
        </p:nvPicPr>
        <p:blipFill>
          <a:blip r:embed="rId3">
            <a:alphaModFix/>
          </a:blip>
          <a:stretch>
            <a:fillRect/>
          </a:stretch>
        </p:blipFill>
        <p:spPr>
          <a:xfrm>
            <a:off x="8186050" y="105375"/>
            <a:ext cx="840174" cy="863626"/>
          </a:xfrm>
          <a:prstGeom prst="rect">
            <a:avLst/>
          </a:prstGeom>
          <a:noFill/>
          <a:ln>
            <a:noFill/>
          </a:ln>
        </p:spPr>
      </p:pic>
      <p:pic>
        <p:nvPicPr>
          <p:cNvPr id="57" name="Google Shape;57;p13"/>
          <p:cNvPicPr preferRelativeResize="0"/>
          <p:nvPr/>
        </p:nvPicPr>
        <p:blipFill>
          <a:blip r:embed="rId4">
            <a:alphaModFix/>
          </a:blip>
          <a:stretch>
            <a:fillRect/>
          </a:stretch>
        </p:blipFill>
        <p:spPr>
          <a:xfrm>
            <a:off x="1671700" y="969000"/>
            <a:ext cx="5800601" cy="3838799"/>
          </a:xfrm>
          <a:prstGeom prst="rect">
            <a:avLst/>
          </a:prstGeom>
          <a:noFill/>
          <a:ln>
            <a:noFill/>
          </a:ln>
        </p:spPr>
      </p:pic>
      <p:sp>
        <p:nvSpPr>
          <p:cNvPr id="58" name="Google Shape;58;p13"/>
          <p:cNvSpPr txBox="1"/>
          <p:nvPr/>
        </p:nvSpPr>
        <p:spPr>
          <a:xfrm>
            <a:off x="2737950" y="4743300"/>
            <a:ext cx="366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Application Proposal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2"/>
          <p:cNvPicPr preferRelativeResize="0"/>
          <p:nvPr/>
        </p:nvPicPr>
        <p:blipFill>
          <a:blip r:embed="rId3">
            <a:alphaModFix/>
          </a:blip>
          <a:stretch>
            <a:fillRect/>
          </a:stretch>
        </p:blipFill>
        <p:spPr>
          <a:xfrm>
            <a:off x="43225" y="854150"/>
            <a:ext cx="9057549" cy="3670050"/>
          </a:xfrm>
          <a:prstGeom prst="rect">
            <a:avLst/>
          </a:prstGeom>
          <a:noFill/>
          <a:ln>
            <a:noFill/>
          </a:ln>
        </p:spPr>
      </p:pic>
      <p:sp>
        <p:nvSpPr>
          <p:cNvPr id="128" name="Google Shape;128;p22"/>
          <p:cNvSpPr txBox="1"/>
          <p:nvPr/>
        </p:nvSpPr>
        <p:spPr>
          <a:xfrm>
            <a:off x="3732150" y="126125"/>
            <a:ext cx="16797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t>Timeline</a:t>
            </a:r>
            <a:endParaRPr sz="2700" b="1"/>
          </a:p>
        </p:txBody>
      </p:sp>
      <p:sp>
        <p:nvSpPr>
          <p:cNvPr id="129" name="Google Shape;129;p22"/>
          <p:cNvSpPr txBox="1"/>
          <p:nvPr/>
        </p:nvSpPr>
        <p:spPr>
          <a:xfrm>
            <a:off x="2313000" y="4651925"/>
            <a:ext cx="4518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Above information available at http://kccd.edu/bdp</a:t>
            </a:r>
            <a:endParaRPr/>
          </a:p>
        </p:txBody>
      </p:sp>
      <p:cxnSp>
        <p:nvCxnSpPr>
          <p:cNvPr id="130" name="Google Shape;130;p22"/>
          <p:cNvCxnSpPr/>
          <p:nvPr/>
        </p:nvCxnSpPr>
        <p:spPr>
          <a:xfrm>
            <a:off x="7200900" y="2038350"/>
            <a:ext cx="9144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3"/>
          <p:cNvPicPr preferRelativeResize="0"/>
          <p:nvPr/>
        </p:nvPicPr>
        <p:blipFill rotWithShape="1">
          <a:blip r:embed="rId3">
            <a:alphaModFix/>
          </a:blip>
          <a:srcRect l="10276" r="5491"/>
          <a:stretch/>
        </p:blipFill>
        <p:spPr>
          <a:xfrm>
            <a:off x="2142950" y="699825"/>
            <a:ext cx="2777325" cy="3165499"/>
          </a:xfrm>
          <a:prstGeom prst="rect">
            <a:avLst/>
          </a:prstGeom>
          <a:noFill/>
          <a:ln>
            <a:noFill/>
          </a:ln>
        </p:spPr>
      </p:pic>
      <p:pic>
        <p:nvPicPr>
          <p:cNvPr id="136" name="Google Shape;136;p23"/>
          <p:cNvPicPr preferRelativeResize="0"/>
          <p:nvPr/>
        </p:nvPicPr>
        <p:blipFill rotWithShape="1">
          <a:blip r:embed="rId4">
            <a:alphaModFix/>
          </a:blip>
          <a:srcRect l="8278" r="9430"/>
          <a:stretch/>
        </p:blipFill>
        <p:spPr>
          <a:xfrm>
            <a:off x="31050" y="660213"/>
            <a:ext cx="2223699" cy="3244726"/>
          </a:xfrm>
          <a:prstGeom prst="rect">
            <a:avLst/>
          </a:prstGeom>
          <a:noFill/>
          <a:ln>
            <a:noFill/>
          </a:ln>
        </p:spPr>
      </p:pic>
      <p:sp>
        <p:nvSpPr>
          <p:cNvPr id="137" name="Google Shape;137;p23"/>
          <p:cNvSpPr txBox="1"/>
          <p:nvPr/>
        </p:nvSpPr>
        <p:spPr>
          <a:xfrm>
            <a:off x="468900" y="44625"/>
            <a:ext cx="7791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t>Community Support</a:t>
            </a:r>
            <a:endParaRPr sz="2800" b="1"/>
          </a:p>
        </p:txBody>
      </p:sp>
      <p:pic>
        <p:nvPicPr>
          <p:cNvPr id="138" name="Google Shape;138;p23"/>
          <p:cNvPicPr preferRelativeResize="0"/>
          <p:nvPr/>
        </p:nvPicPr>
        <p:blipFill>
          <a:blip r:embed="rId5">
            <a:alphaModFix/>
          </a:blip>
          <a:stretch>
            <a:fillRect/>
          </a:stretch>
        </p:blipFill>
        <p:spPr>
          <a:xfrm>
            <a:off x="4858150" y="886788"/>
            <a:ext cx="2152636" cy="2791550"/>
          </a:xfrm>
          <a:prstGeom prst="rect">
            <a:avLst/>
          </a:prstGeom>
          <a:noFill/>
          <a:ln>
            <a:noFill/>
          </a:ln>
        </p:spPr>
      </p:pic>
      <p:pic>
        <p:nvPicPr>
          <p:cNvPr id="139" name="Google Shape;139;p23"/>
          <p:cNvPicPr preferRelativeResize="0"/>
          <p:nvPr/>
        </p:nvPicPr>
        <p:blipFill rotWithShape="1">
          <a:blip r:embed="rId6">
            <a:alphaModFix/>
          </a:blip>
          <a:srcRect r="6515"/>
          <a:stretch/>
        </p:blipFill>
        <p:spPr>
          <a:xfrm>
            <a:off x="6889250" y="1053973"/>
            <a:ext cx="2223700" cy="2457227"/>
          </a:xfrm>
          <a:prstGeom prst="rect">
            <a:avLst/>
          </a:prstGeom>
          <a:noFill/>
          <a:ln>
            <a:noFill/>
          </a:ln>
        </p:spPr>
      </p:pic>
      <p:sp>
        <p:nvSpPr>
          <p:cNvPr id="140" name="Google Shape;140;p23"/>
          <p:cNvSpPr txBox="1"/>
          <p:nvPr/>
        </p:nvSpPr>
        <p:spPr>
          <a:xfrm>
            <a:off x="215850" y="4049688"/>
            <a:ext cx="8712300" cy="1015800"/>
          </a:xfrm>
          <a:prstGeom prst="rect">
            <a:avLst/>
          </a:prstGeom>
          <a:noFill/>
          <a:ln>
            <a:noFill/>
          </a:ln>
        </p:spPr>
        <p:txBody>
          <a:bodyPr spcFirstLastPara="1" wrap="square" lIns="91425" tIns="91425" rIns="91425" bIns="91425" anchor="t" anchorCtr="0">
            <a:spAutoFit/>
          </a:bodyPr>
          <a:lstStyle/>
          <a:p>
            <a:pPr marL="457200" lvl="0" indent="-342900" algn="just" rtl="0">
              <a:spcBef>
                <a:spcPts val="0"/>
              </a:spcBef>
              <a:spcAft>
                <a:spcPts val="0"/>
              </a:spcAft>
              <a:buSzPts val="1800"/>
              <a:buChar char="●"/>
            </a:pPr>
            <a:r>
              <a:rPr lang="en" sz="1800"/>
              <a:t>PC has a great deal of community support behind this degree.</a:t>
            </a:r>
            <a:endParaRPr sz="1800"/>
          </a:p>
          <a:p>
            <a:pPr marL="457200" lvl="0" indent="-342900" algn="just" rtl="0">
              <a:spcBef>
                <a:spcPts val="0"/>
              </a:spcBef>
              <a:spcAft>
                <a:spcPts val="0"/>
              </a:spcAft>
              <a:buSzPts val="1800"/>
              <a:buChar char="●"/>
            </a:pPr>
            <a:r>
              <a:rPr lang="en" sz="1800"/>
              <a:t>The program author has sat down with almost every law enforcement leader in the county during the creation of this application.</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p:nvPr/>
        </p:nvSpPr>
        <p:spPr>
          <a:xfrm>
            <a:off x="2449500" y="517800"/>
            <a:ext cx="4245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t>Questions?</a:t>
            </a:r>
            <a:endParaRPr sz="4100" b="1"/>
          </a:p>
        </p:txBody>
      </p:sp>
      <p:sp>
        <p:nvSpPr>
          <p:cNvPr id="146" name="Google Shape;146;p24"/>
          <p:cNvSpPr txBox="1"/>
          <p:nvPr/>
        </p:nvSpPr>
        <p:spPr>
          <a:xfrm>
            <a:off x="737700" y="1333500"/>
            <a:ext cx="7668600" cy="201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t>Jeff Jacobs</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700"/>
              <a:t>Administration of Justice</a:t>
            </a:r>
            <a:endParaRPr sz="1700"/>
          </a:p>
          <a:p>
            <a:pPr marL="0" lvl="0" indent="0" algn="ctr" rtl="0">
              <a:spcBef>
                <a:spcPts val="0"/>
              </a:spcBef>
              <a:spcAft>
                <a:spcPts val="0"/>
              </a:spcAft>
              <a:buNone/>
            </a:pPr>
            <a:r>
              <a:rPr lang="en" sz="1700"/>
              <a:t>Public Safety</a:t>
            </a:r>
            <a:endParaRPr sz="1700"/>
          </a:p>
          <a:p>
            <a:pPr marL="0" lvl="0" indent="0" algn="ctr" rtl="0">
              <a:spcBef>
                <a:spcPts val="0"/>
              </a:spcBef>
              <a:spcAft>
                <a:spcPts val="0"/>
              </a:spcAft>
              <a:buNone/>
            </a:pPr>
            <a:r>
              <a:rPr lang="en" sz="1700"/>
              <a:t>Modern Police Science</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700"/>
              <a:t>email: jeffrey.jacobs@portervillecollege.edu</a:t>
            </a:r>
            <a:endParaRPr sz="1700"/>
          </a:p>
        </p:txBody>
      </p:sp>
      <p:pic>
        <p:nvPicPr>
          <p:cNvPr id="147" name="Google Shape;147;p24"/>
          <p:cNvPicPr preferRelativeResize="0"/>
          <p:nvPr/>
        </p:nvPicPr>
        <p:blipFill>
          <a:blip r:embed="rId3">
            <a:alphaModFix/>
          </a:blip>
          <a:stretch>
            <a:fillRect/>
          </a:stretch>
        </p:blipFill>
        <p:spPr>
          <a:xfrm>
            <a:off x="3161953" y="3349800"/>
            <a:ext cx="1333897" cy="1371125"/>
          </a:xfrm>
          <a:prstGeom prst="rect">
            <a:avLst/>
          </a:prstGeom>
          <a:noFill/>
          <a:ln>
            <a:noFill/>
          </a:ln>
        </p:spPr>
      </p:pic>
      <p:sp>
        <p:nvSpPr>
          <p:cNvPr id="148" name="Google Shape;148;p24"/>
          <p:cNvSpPr txBox="1"/>
          <p:nvPr/>
        </p:nvSpPr>
        <p:spPr>
          <a:xfrm>
            <a:off x="2887950" y="4666375"/>
            <a:ext cx="336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Instagram: @portervillecollegejustice</a:t>
            </a:r>
            <a:endParaRPr/>
          </a:p>
        </p:txBody>
      </p:sp>
      <p:pic>
        <p:nvPicPr>
          <p:cNvPr id="149" name="Google Shape;149;p24"/>
          <p:cNvPicPr preferRelativeResize="0"/>
          <p:nvPr/>
        </p:nvPicPr>
        <p:blipFill>
          <a:blip r:embed="rId4">
            <a:alphaModFix/>
          </a:blip>
          <a:stretch>
            <a:fillRect/>
          </a:stretch>
        </p:blipFill>
        <p:spPr>
          <a:xfrm>
            <a:off x="4572000" y="3288725"/>
            <a:ext cx="1438275" cy="1432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85750" y="136900"/>
            <a:ext cx="3760425" cy="4869700"/>
          </a:xfrm>
          <a:prstGeom prst="rect">
            <a:avLst/>
          </a:prstGeom>
          <a:noFill/>
          <a:ln>
            <a:noFill/>
          </a:ln>
        </p:spPr>
      </p:pic>
      <p:pic>
        <p:nvPicPr>
          <p:cNvPr id="64" name="Google Shape;64;p14"/>
          <p:cNvPicPr preferRelativeResize="0"/>
          <p:nvPr/>
        </p:nvPicPr>
        <p:blipFill>
          <a:blip r:embed="rId4">
            <a:alphaModFix/>
          </a:blip>
          <a:stretch>
            <a:fillRect/>
          </a:stretch>
        </p:blipFill>
        <p:spPr>
          <a:xfrm>
            <a:off x="4948811" y="40250"/>
            <a:ext cx="3916440" cy="5062999"/>
          </a:xfrm>
          <a:prstGeom prst="rect">
            <a:avLst/>
          </a:prstGeom>
          <a:noFill/>
          <a:ln>
            <a:noFill/>
          </a:ln>
        </p:spPr>
      </p:pic>
      <p:pic>
        <p:nvPicPr>
          <p:cNvPr id="65" name="Google Shape;65;p14"/>
          <p:cNvPicPr preferRelativeResize="0"/>
          <p:nvPr/>
        </p:nvPicPr>
        <p:blipFill>
          <a:blip r:embed="rId5">
            <a:alphaModFix/>
          </a:blip>
          <a:stretch>
            <a:fillRect/>
          </a:stretch>
        </p:blipFill>
        <p:spPr>
          <a:xfrm>
            <a:off x="6050832" y="2876000"/>
            <a:ext cx="1712394" cy="2136400"/>
          </a:xfrm>
          <a:prstGeom prst="rect">
            <a:avLst/>
          </a:prstGeom>
          <a:noFill/>
          <a:ln>
            <a:noFill/>
          </a:ln>
        </p:spPr>
      </p:pic>
      <p:cxnSp>
        <p:nvCxnSpPr>
          <p:cNvPr id="66" name="Google Shape;66;p14"/>
          <p:cNvCxnSpPr/>
          <p:nvPr/>
        </p:nvCxnSpPr>
        <p:spPr>
          <a:xfrm>
            <a:off x="4457700" y="152400"/>
            <a:ext cx="28500" cy="48483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134050" y="325125"/>
            <a:ext cx="6527700" cy="43251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 sz="2650" b="1">
                <a:solidFill>
                  <a:srgbClr val="333333"/>
                </a:solidFill>
                <a:highlight>
                  <a:srgbClr val="FFFFFF"/>
                </a:highlight>
              </a:rPr>
              <a:t>Baccalaureate Degree Program BDP</a:t>
            </a:r>
            <a:endParaRPr sz="2650" b="1">
              <a:solidFill>
                <a:srgbClr val="333333"/>
              </a:solidFill>
              <a:highlight>
                <a:srgbClr val="FFFFFF"/>
              </a:highlight>
            </a:endParaRPr>
          </a:p>
          <a:p>
            <a:pPr marL="457200" lvl="0" indent="0" algn="ctr" rtl="0">
              <a:lnSpc>
                <a:spcPct val="115000"/>
              </a:lnSpc>
              <a:spcBef>
                <a:spcPts val="800"/>
              </a:spcBef>
              <a:spcAft>
                <a:spcPts val="0"/>
              </a:spcAft>
              <a:buNone/>
            </a:pPr>
            <a:endParaRPr sz="450" b="1">
              <a:solidFill>
                <a:srgbClr val="333333"/>
              </a:solidFill>
              <a:highlight>
                <a:srgbClr val="FFFFFF"/>
              </a:highlight>
            </a:endParaRPr>
          </a:p>
          <a:p>
            <a:pPr marL="457200" lvl="0" indent="-368300" algn="l" rtl="0">
              <a:spcBef>
                <a:spcPts val="800"/>
              </a:spcBef>
              <a:spcAft>
                <a:spcPts val="0"/>
              </a:spcAft>
              <a:buSzPts val="2200"/>
              <a:buChar char="●"/>
            </a:pPr>
            <a:r>
              <a:rPr lang="en" sz="2200"/>
              <a:t>In 2021, Governor Gavin Newsom signed </a:t>
            </a:r>
            <a:r>
              <a:rPr lang="en" sz="2200" b="1"/>
              <a:t>Assembly Bill 927</a:t>
            </a:r>
            <a:r>
              <a:rPr lang="en" sz="2200"/>
              <a:t>, which makes the baccalaureate programs being piloted at 15 community colleges permanent and </a:t>
            </a:r>
            <a:r>
              <a:rPr lang="en" sz="2200">
                <a:highlight>
                  <a:schemeClr val="accent6"/>
                </a:highlight>
              </a:rPr>
              <a:t>allows other community colleges in California to apply for new bachelor’s programs at their colleges.</a:t>
            </a:r>
            <a:endParaRPr sz="2200">
              <a:highlight>
                <a:schemeClr val="accent6"/>
              </a:highlight>
            </a:endParaRPr>
          </a:p>
          <a:p>
            <a:pPr marL="0" lvl="0" indent="0" algn="l" rtl="0">
              <a:spcBef>
                <a:spcPts val="0"/>
              </a:spcBef>
              <a:spcAft>
                <a:spcPts val="0"/>
              </a:spcAft>
              <a:buNone/>
            </a:pPr>
            <a:endParaRPr sz="2200"/>
          </a:p>
          <a:p>
            <a:pPr marL="457200" lvl="0" indent="-368300" algn="l" rtl="0">
              <a:spcBef>
                <a:spcPts val="0"/>
              </a:spcBef>
              <a:spcAft>
                <a:spcPts val="0"/>
              </a:spcAft>
              <a:buSzPts val="2200"/>
              <a:buChar char="●"/>
            </a:pPr>
            <a:r>
              <a:rPr lang="en" sz="2200"/>
              <a:t>The state is offering two application periods each year and will approve up to 15 bachelor’s applications for each application period.</a:t>
            </a:r>
            <a:endParaRPr sz="3100"/>
          </a:p>
        </p:txBody>
      </p:sp>
      <p:pic>
        <p:nvPicPr>
          <p:cNvPr id="72" name="Google Shape;72;p15"/>
          <p:cNvPicPr preferRelativeResize="0"/>
          <p:nvPr/>
        </p:nvPicPr>
        <p:blipFill>
          <a:blip r:embed="rId3">
            <a:alphaModFix/>
          </a:blip>
          <a:stretch>
            <a:fillRect/>
          </a:stretch>
        </p:blipFill>
        <p:spPr>
          <a:xfrm>
            <a:off x="6720600" y="3584029"/>
            <a:ext cx="2056400" cy="679295"/>
          </a:xfrm>
          <a:prstGeom prst="rect">
            <a:avLst/>
          </a:prstGeom>
          <a:noFill/>
          <a:ln>
            <a:noFill/>
          </a:ln>
        </p:spPr>
      </p:pic>
      <p:pic>
        <p:nvPicPr>
          <p:cNvPr id="73" name="Google Shape;73;p15"/>
          <p:cNvPicPr preferRelativeResize="0"/>
          <p:nvPr/>
        </p:nvPicPr>
        <p:blipFill>
          <a:blip r:embed="rId4">
            <a:alphaModFix/>
          </a:blip>
          <a:stretch>
            <a:fillRect/>
          </a:stretch>
        </p:blipFill>
        <p:spPr>
          <a:xfrm>
            <a:off x="7171850" y="372925"/>
            <a:ext cx="871350" cy="871350"/>
          </a:xfrm>
          <a:prstGeom prst="rect">
            <a:avLst/>
          </a:prstGeom>
          <a:noFill/>
          <a:ln>
            <a:noFill/>
          </a:ln>
        </p:spPr>
      </p:pic>
      <p:pic>
        <p:nvPicPr>
          <p:cNvPr id="74" name="Google Shape;74;p15"/>
          <p:cNvPicPr preferRelativeResize="0"/>
          <p:nvPr/>
        </p:nvPicPr>
        <p:blipFill>
          <a:blip r:embed="rId5">
            <a:alphaModFix/>
          </a:blip>
          <a:stretch>
            <a:fillRect/>
          </a:stretch>
        </p:blipFill>
        <p:spPr>
          <a:xfrm>
            <a:off x="6720600" y="1244275"/>
            <a:ext cx="2056400" cy="2056400"/>
          </a:xfrm>
          <a:prstGeom prst="rect">
            <a:avLst/>
          </a:prstGeom>
          <a:noFill/>
          <a:ln>
            <a:noFill/>
          </a:ln>
        </p:spPr>
      </p:pic>
      <p:sp>
        <p:nvSpPr>
          <p:cNvPr id="75" name="Google Shape;75;p15"/>
          <p:cNvSpPr txBox="1"/>
          <p:nvPr/>
        </p:nvSpPr>
        <p:spPr>
          <a:xfrm>
            <a:off x="6661750" y="4169125"/>
            <a:ext cx="2174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Montserrat"/>
                <a:ea typeface="Montserrat"/>
                <a:cs typeface="Montserrat"/>
                <a:sym typeface="Montserrat"/>
              </a:rPr>
              <a:t>Modern Police Science B.S.</a:t>
            </a:r>
            <a:endParaRPr sz="1000" b="1">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6617900" y="566400"/>
            <a:ext cx="2251601" cy="3002176"/>
          </a:xfrm>
          <a:prstGeom prst="rect">
            <a:avLst/>
          </a:prstGeom>
          <a:noFill/>
          <a:ln>
            <a:noFill/>
          </a:ln>
        </p:spPr>
      </p:pic>
      <p:sp>
        <p:nvSpPr>
          <p:cNvPr id="81" name="Google Shape;81;p16"/>
          <p:cNvSpPr txBox="1"/>
          <p:nvPr/>
        </p:nvSpPr>
        <p:spPr>
          <a:xfrm>
            <a:off x="74550" y="39250"/>
            <a:ext cx="89949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t>Modern Police Science Bachelor’s Degree Necessity</a:t>
            </a:r>
            <a:endParaRPr sz="2600" b="1"/>
          </a:p>
        </p:txBody>
      </p:sp>
      <p:sp>
        <p:nvSpPr>
          <p:cNvPr id="82" name="Google Shape;82;p16"/>
          <p:cNvSpPr txBox="1"/>
          <p:nvPr/>
        </p:nvSpPr>
        <p:spPr>
          <a:xfrm>
            <a:off x="164950" y="566400"/>
            <a:ext cx="6145800" cy="4373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100" b="1">
                <a:solidFill>
                  <a:srgbClr val="333333"/>
                </a:solidFill>
                <a:highlight>
                  <a:srgbClr val="FFFFFF"/>
                </a:highlight>
              </a:rPr>
              <a:t>PEACE ACT (CA Assembly Bill 89)</a:t>
            </a:r>
            <a:endParaRPr sz="2100" b="1">
              <a:solidFill>
                <a:srgbClr val="333333"/>
              </a:solidFill>
              <a:highlight>
                <a:srgbClr val="FFFFFF"/>
              </a:highlight>
            </a:endParaRPr>
          </a:p>
          <a:p>
            <a:pPr marL="457200" lvl="0" indent="-336550" algn="just" rtl="0">
              <a:lnSpc>
                <a:spcPct val="115000"/>
              </a:lnSpc>
              <a:spcBef>
                <a:spcPts val="1100"/>
              </a:spcBef>
              <a:spcAft>
                <a:spcPts val="0"/>
              </a:spcAft>
              <a:buClr>
                <a:srgbClr val="333333"/>
              </a:buClr>
              <a:buSzPts val="1700"/>
              <a:buFont typeface="Verdana"/>
              <a:buChar char="●"/>
            </a:pPr>
            <a:r>
              <a:rPr lang="en" sz="1700">
                <a:solidFill>
                  <a:srgbClr val="333333"/>
                </a:solidFill>
                <a:highlight>
                  <a:srgbClr val="FFFFFF"/>
                </a:highlight>
              </a:rPr>
              <a:t>This bill requires the office of the Chancellor of the California Community Colleges to develop a </a:t>
            </a:r>
            <a:r>
              <a:rPr lang="en" sz="1700" b="1">
                <a:solidFill>
                  <a:srgbClr val="333333"/>
                </a:solidFill>
                <a:highlight>
                  <a:srgbClr val="FFFFFF"/>
                </a:highlight>
              </a:rPr>
              <a:t>modern policing degree program</a:t>
            </a:r>
            <a:r>
              <a:rPr lang="en" sz="1700">
                <a:solidFill>
                  <a:srgbClr val="333333"/>
                </a:solidFill>
                <a:highlight>
                  <a:srgbClr val="FFFFFF"/>
                </a:highlight>
              </a:rPr>
              <a:t>, with the commission and other stakeholders to serve as advisors.</a:t>
            </a:r>
            <a:endParaRPr sz="1700">
              <a:solidFill>
                <a:srgbClr val="333333"/>
              </a:solidFill>
              <a:highlight>
                <a:srgbClr val="FFFFFF"/>
              </a:highlight>
            </a:endParaRPr>
          </a:p>
          <a:p>
            <a:pPr marL="457200" lvl="0" indent="0" algn="just" rtl="0">
              <a:lnSpc>
                <a:spcPct val="115000"/>
              </a:lnSpc>
              <a:spcBef>
                <a:spcPts val="1100"/>
              </a:spcBef>
              <a:spcAft>
                <a:spcPts val="0"/>
              </a:spcAft>
              <a:buNone/>
            </a:pPr>
            <a:endParaRPr sz="400">
              <a:solidFill>
                <a:srgbClr val="333333"/>
              </a:solidFill>
              <a:highlight>
                <a:srgbClr val="FFFFFF"/>
              </a:highlight>
            </a:endParaRPr>
          </a:p>
          <a:p>
            <a:pPr marL="457200" lvl="0" indent="-336550" algn="just" rtl="0">
              <a:lnSpc>
                <a:spcPct val="115000"/>
              </a:lnSpc>
              <a:spcBef>
                <a:spcPts val="1100"/>
              </a:spcBef>
              <a:spcAft>
                <a:spcPts val="0"/>
              </a:spcAft>
              <a:buClr>
                <a:srgbClr val="333333"/>
              </a:buClr>
              <a:buSzPts val="1700"/>
              <a:buChar char="●"/>
            </a:pPr>
            <a:r>
              <a:rPr lang="en" sz="1700">
                <a:solidFill>
                  <a:srgbClr val="333333"/>
                </a:solidFill>
                <a:highlight>
                  <a:srgbClr val="FFFFFF"/>
                </a:highlight>
              </a:rPr>
              <a:t>Existing law requires peace officers in this state to meet specified minimum standards, including </a:t>
            </a:r>
            <a:r>
              <a:rPr lang="en" sz="1700" i="1">
                <a:solidFill>
                  <a:srgbClr val="333333"/>
                </a:solidFill>
                <a:highlight>
                  <a:srgbClr val="FFFFFF"/>
                </a:highlight>
              </a:rPr>
              <a:t>age</a:t>
            </a:r>
            <a:r>
              <a:rPr lang="en" sz="1700">
                <a:solidFill>
                  <a:srgbClr val="333333"/>
                </a:solidFill>
                <a:highlight>
                  <a:srgbClr val="FFFFFF"/>
                </a:highlight>
              </a:rPr>
              <a:t> and </a:t>
            </a:r>
            <a:r>
              <a:rPr lang="en" sz="1700" i="1">
                <a:solidFill>
                  <a:srgbClr val="333333"/>
                </a:solidFill>
                <a:highlight>
                  <a:srgbClr val="FFFFFF"/>
                </a:highlight>
              </a:rPr>
              <a:t>education</a:t>
            </a:r>
            <a:r>
              <a:rPr lang="en" sz="1700">
                <a:solidFill>
                  <a:srgbClr val="333333"/>
                </a:solidFill>
                <a:highlight>
                  <a:srgbClr val="FFFFFF"/>
                </a:highlight>
              </a:rPr>
              <a:t> requirements.</a:t>
            </a:r>
            <a:endParaRPr sz="1700">
              <a:solidFill>
                <a:srgbClr val="333333"/>
              </a:solidFill>
              <a:highlight>
                <a:srgbClr val="FFFFFF"/>
              </a:highlight>
            </a:endParaRPr>
          </a:p>
          <a:p>
            <a:pPr marL="457200" lvl="0" indent="0" algn="just" rtl="0">
              <a:lnSpc>
                <a:spcPct val="115000"/>
              </a:lnSpc>
              <a:spcBef>
                <a:spcPts val="1100"/>
              </a:spcBef>
              <a:spcAft>
                <a:spcPts val="0"/>
              </a:spcAft>
              <a:buNone/>
            </a:pPr>
            <a:endParaRPr sz="400">
              <a:solidFill>
                <a:srgbClr val="333333"/>
              </a:solidFill>
              <a:highlight>
                <a:srgbClr val="FFFFFF"/>
              </a:highlight>
            </a:endParaRPr>
          </a:p>
          <a:p>
            <a:pPr marL="457200" lvl="0" indent="-336550" algn="just" rtl="0">
              <a:lnSpc>
                <a:spcPct val="115000"/>
              </a:lnSpc>
              <a:spcBef>
                <a:spcPts val="1100"/>
              </a:spcBef>
              <a:spcAft>
                <a:spcPts val="0"/>
              </a:spcAft>
              <a:buClr>
                <a:srgbClr val="333333"/>
              </a:buClr>
              <a:buSzPts val="1700"/>
              <a:buFont typeface="Verdana"/>
              <a:buChar char="●"/>
            </a:pPr>
            <a:r>
              <a:rPr lang="en" sz="1700">
                <a:solidFill>
                  <a:srgbClr val="333333"/>
                </a:solidFill>
                <a:highlight>
                  <a:srgbClr val="FFFFFF"/>
                </a:highlight>
              </a:rPr>
              <a:t>This bill will </a:t>
            </a:r>
            <a:r>
              <a:rPr lang="en" sz="1700">
                <a:solidFill>
                  <a:srgbClr val="333333"/>
                </a:solidFill>
                <a:highlight>
                  <a:schemeClr val="accent6"/>
                </a:highlight>
              </a:rPr>
              <a:t>require incoming officers to have a bachelor’s degree (which must contain modern policing education) by 2025.</a:t>
            </a:r>
            <a:endParaRPr sz="1800"/>
          </a:p>
        </p:txBody>
      </p:sp>
      <p:sp>
        <p:nvSpPr>
          <p:cNvPr id="83" name="Google Shape;83;p16"/>
          <p:cNvSpPr/>
          <p:nvPr/>
        </p:nvSpPr>
        <p:spPr>
          <a:xfrm>
            <a:off x="6628350" y="3611675"/>
            <a:ext cx="2251500" cy="148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p:nvPr/>
        </p:nvSpPr>
        <p:spPr>
          <a:xfrm>
            <a:off x="6617900" y="3611675"/>
            <a:ext cx="2251500" cy="153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100"/>
              <a:t>Studies show that better educated officers perform better in the academy, receive higher supervisor evaluations, have fewer disciplinary problems and accidents, are assaulted less often, and miss fewer days of work than their counterparts.</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p:nvPr/>
        </p:nvSpPr>
        <p:spPr>
          <a:xfrm>
            <a:off x="6829425" y="619125"/>
            <a:ext cx="2267100" cy="4494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p:nvPr/>
        </p:nvSpPr>
        <p:spPr>
          <a:xfrm>
            <a:off x="149100" y="648900"/>
            <a:ext cx="68442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The </a:t>
            </a:r>
            <a:r>
              <a:rPr lang="en" sz="2000">
                <a:solidFill>
                  <a:srgbClr val="0000FF"/>
                </a:solidFill>
              </a:rPr>
              <a:t>Modern Police Science degree</a:t>
            </a:r>
            <a:r>
              <a:rPr lang="en" sz="2000"/>
              <a:t> is intended to build specific skills for law enforcement officers through career relevant curriculum and the selection of appropriate upper division requirements.</a:t>
            </a:r>
            <a:endParaRPr sz="2000"/>
          </a:p>
          <a:p>
            <a:pPr marL="0" lvl="0" indent="0" algn="l" rtl="0">
              <a:spcBef>
                <a:spcPts val="0"/>
              </a:spcBef>
              <a:spcAft>
                <a:spcPts val="0"/>
              </a:spcAft>
              <a:buNone/>
            </a:pPr>
            <a:r>
              <a:rPr lang="en" sz="2000"/>
              <a:t> </a:t>
            </a:r>
            <a:endParaRPr sz="2000"/>
          </a:p>
          <a:p>
            <a:pPr marL="457200" lvl="0" indent="-355600" algn="l" rtl="0">
              <a:spcBef>
                <a:spcPts val="0"/>
              </a:spcBef>
              <a:spcAft>
                <a:spcPts val="0"/>
              </a:spcAft>
              <a:buSzPts val="2000"/>
              <a:buChar char="●"/>
            </a:pPr>
            <a:r>
              <a:rPr lang="en" sz="2000"/>
              <a:t>Specifically, this degree will train students to perform “the duties of police and public security officers, including patrol and investigative activities, traffic control, crowd control and public relations, witness interviewing, evidence collection and management, basic crime prevention methods, weapon and equipment operation and maintenance, report preparation and other routine law enforcement responsibilities” (CIP Code, 43.0107).</a:t>
            </a:r>
            <a:endParaRPr sz="2000"/>
          </a:p>
        </p:txBody>
      </p:sp>
      <p:sp>
        <p:nvSpPr>
          <p:cNvPr id="91" name="Google Shape;91;p17"/>
          <p:cNvSpPr txBox="1"/>
          <p:nvPr/>
        </p:nvSpPr>
        <p:spPr>
          <a:xfrm>
            <a:off x="149100" y="60900"/>
            <a:ext cx="8845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800" b="1">
                <a:solidFill>
                  <a:schemeClr val="dk1"/>
                </a:solidFill>
              </a:rPr>
              <a:t>Modern Police Science Bachelor’s Degree at PC</a:t>
            </a:r>
            <a:endParaRPr sz="2400"/>
          </a:p>
        </p:txBody>
      </p:sp>
      <p:pic>
        <p:nvPicPr>
          <p:cNvPr id="92" name="Google Shape;92;p17"/>
          <p:cNvPicPr preferRelativeResize="0"/>
          <p:nvPr/>
        </p:nvPicPr>
        <p:blipFill>
          <a:blip r:embed="rId3">
            <a:alphaModFix/>
          </a:blip>
          <a:stretch>
            <a:fillRect/>
          </a:stretch>
        </p:blipFill>
        <p:spPr>
          <a:xfrm>
            <a:off x="6891400" y="676500"/>
            <a:ext cx="2158176" cy="1567076"/>
          </a:xfrm>
          <a:prstGeom prst="rect">
            <a:avLst/>
          </a:prstGeom>
          <a:noFill/>
          <a:ln>
            <a:noFill/>
          </a:ln>
        </p:spPr>
      </p:pic>
      <p:pic>
        <p:nvPicPr>
          <p:cNvPr id="93" name="Google Shape;93;p17"/>
          <p:cNvPicPr preferRelativeResize="0"/>
          <p:nvPr/>
        </p:nvPicPr>
        <p:blipFill>
          <a:blip r:embed="rId4">
            <a:alphaModFix/>
          </a:blip>
          <a:stretch>
            <a:fillRect/>
          </a:stretch>
        </p:blipFill>
        <p:spPr>
          <a:xfrm>
            <a:off x="6891400" y="2571746"/>
            <a:ext cx="2158175" cy="1667979"/>
          </a:xfrm>
          <a:prstGeom prst="rect">
            <a:avLst/>
          </a:prstGeom>
          <a:noFill/>
          <a:ln>
            <a:noFill/>
          </a:ln>
        </p:spPr>
      </p:pic>
      <p:sp>
        <p:nvSpPr>
          <p:cNvPr id="94" name="Google Shape;94;p17"/>
          <p:cNvSpPr txBox="1"/>
          <p:nvPr/>
        </p:nvSpPr>
        <p:spPr>
          <a:xfrm>
            <a:off x="6891400" y="4239725"/>
            <a:ext cx="2158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PC Law Enforcement Cadets learn CPR and first aid from local, knowledgeable, law enforcement leaders.</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p:nvPr/>
        </p:nvSpPr>
        <p:spPr>
          <a:xfrm>
            <a:off x="180450" y="272850"/>
            <a:ext cx="8783100" cy="459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t>Modern Police Science Bachelor’s Degree at PC</a:t>
            </a:r>
            <a:endParaRPr sz="2600" b="1"/>
          </a:p>
          <a:p>
            <a:pPr marL="0" lvl="0" indent="0" algn="l" rtl="0">
              <a:spcBef>
                <a:spcPts val="0"/>
              </a:spcBef>
              <a:spcAft>
                <a:spcPts val="0"/>
              </a:spcAft>
              <a:buNone/>
            </a:pPr>
            <a:endParaRPr sz="1500" b="1"/>
          </a:p>
          <a:p>
            <a:pPr marL="457200" lvl="0" indent="-342900" algn="just" rtl="0">
              <a:lnSpc>
                <a:spcPct val="115000"/>
              </a:lnSpc>
              <a:spcBef>
                <a:spcPts val="0"/>
              </a:spcBef>
              <a:spcAft>
                <a:spcPts val="0"/>
              </a:spcAft>
              <a:buClr>
                <a:schemeClr val="dk1"/>
              </a:buClr>
              <a:buSzPts val="1800"/>
              <a:buChar char="●"/>
            </a:pPr>
            <a:r>
              <a:rPr lang="en" sz="1800">
                <a:solidFill>
                  <a:schemeClr val="dk1"/>
                </a:solidFill>
              </a:rPr>
              <a:t>Our proposal advocates for a Bachelor of Science degree at Porterville College, which will satisfy the educational requirements outlined in California Assembly Bill 89.</a:t>
            </a:r>
            <a:endParaRPr sz="1800">
              <a:solidFill>
                <a:schemeClr val="dk1"/>
              </a:solidFill>
              <a:highlight>
                <a:srgbClr val="FFFFFF"/>
              </a:highlight>
            </a:endParaRPr>
          </a:p>
          <a:p>
            <a:pPr marL="0" lvl="0" indent="0" algn="just" rtl="0">
              <a:lnSpc>
                <a:spcPct val="115000"/>
              </a:lnSpc>
              <a:spcBef>
                <a:spcPts val="0"/>
              </a:spcBef>
              <a:spcAft>
                <a:spcPts val="0"/>
              </a:spcAft>
              <a:buNone/>
            </a:pPr>
            <a:endParaRPr sz="1800">
              <a:solidFill>
                <a:schemeClr val="dk1"/>
              </a:solidFill>
            </a:endParaRPr>
          </a:p>
          <a:p>
            <a:pPr marL="457200" lvl="0" indent="-342900" algn="just" rtl="0">
              <a:lnSpc>
                <a:spcPct val="115000"/>
              </a:lnSpc>
              <a:spcBef>
                <a:spcPts val="0"/>
              </a:spcBef>
              <a:spcAft>
                <a:spcPts val="0"/>
              </a:spcAft>
              <a:buClr>
                <a:schemeClr val="dk1"/>
              </a:buClr>
              <a:buSzPts val="1800"/>
              <a:buChar char="●"/>
            </a:pPr>
            <a:r>
              <a:rPr lang="en" sz="1800">
                <a:solidFill>
                  <a:schemeClr val="dk1"/>
                </a:solidFill>
                <a:highlight>
                  <a:srgbClr val="FFFFFF"/>
                </a:highlight>
              </a:rPr>
              <a:t>Upon successful completion of the proposed degree (and completion of POST academy), graduates of the program will be eligible for employment as law enforcement officers locally, as well as anywhere in the state.</a:t>
            </a:r>
            <a:endParaRPr sz="1800">
              <a:solidFill>
                <a:schemeClr val="dk1"/>
              </a:solidFill>
              <a:highlight>
                <a:srgbClr val="FFFFFF"/>
              </a:highlight>
            </a:endParaRPr>
          </a:p>
          <a:p>
            <a:pPr marL="914400" lvl="0" indent="0" algn="just" rtl="0">
              <a:lnSpc>
                <a:spcPct val="115000"/>
              </a:lnSpc>
              <a:spcBef>
                <a:spcPts val="0"/>
              </a:spcBef>
              <a:spcAft>
                <a:spcPts val="0"/>
              </a:spcAft>
              <a:buNone/>
            </a:pPr>
            <a:endParaRPr sz="1800">
              <a:solidFill>
                <a:schemeClr val="dk1"/>
              </a:solidFill>
              <a:highlight>
                <a:srgbClr val="FFFFFF"/>
              </a:highlight>
            </a:endParaRPr>
          </a:p>
          <a:p>
            <a:pPr marL="457200" lvl="0" indent="-342900" algn="just" rtl="0">
              <a:lnSpc>
                <a:spcPct val="115000"/>
              </a:lnSpc>
              <a:spcBef>
                <a:spcPts val="0"/>
              </a:spcBef>
              <a:spcAft>
                <a:spcPts val="0"/>
              </a:spcAft>
              <a:buClr>
                <a:schemeClr val="dk1"/>
              </a:buClr>
              <a:buSzPts val="1800"/>
              <a:buChar char="●"/>
            </a:pPr>
            <a:r>
              <a:rPr lang="en" sz="1800">
                <a:solidFill>
                  <a:schemeClr val="dk1"/>
                </a:solidFill>
                <a:highlight>
                  <a:srgbClr val="FFFFFF"/>
                </a:highlight>
              </a:rPr>
              <a:t>The availability of this career related degree would allow our college to offer a much needed educational resource to a population that lives more than 50 miles from the nearest four-year institution (most of which do not offer a degree in modern police science) at a more affordable price. </a:t>
            </a:r>
            <a:endParaRPr sz="1700" b="1"/>
          </a:p>
        </p:txBody>
      </p:sp>
      <p:pic>
        <p:nvPicPr>
          <p:cNvPr id="100" name="Google Shape;100;p18"/>
          <p:cNvPicPr preferRelativeResize="0"/>
          <p:nvPr/>
        </p:nvPicPr>
        <p:blipFill>
          <a:blip r:embed="rId3">
            <a:alphaModFix/>
          </a:blip>
          <a:stretch>
            <a:fillRect/>
          </a:stretch>
        </p:blipFill>
        <p:spPr>
          <a:xfrm>
            <a:off x="7919350" y="1"/>
            <a:ext cx="1224648" cy="12246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p:nvPr/>
        </p:nvSpPr>
        <p:spPr>
          <a:xfrm>
            <a:off x="109800" y="0"/>
            <a:ext cx="8924400" cy="346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t>Potential Bachelor Level Courses </a:t>
            </a:r>
            <a:endParaRPr sz="2800" b="1"/>
          </a:p>
          <a:p>
            <a:pPr marL="0" lvl="0" indent="0" algn="ctr" rtl="0">
              <a:spcBef>
                <a:spcPts val="0"/>
              </a:spcBef>
              <a:spcAft>
                <a:spcPts val="0"/>
              </a:spcAft>
              <a:buNone/>
            </a:pPr>
            <a:r>
              <a:rPr lang="en" sz="2800" b="1"/>
              <a:t>Within Modern Police Science</a:t>
            </a:r>
            <a:endParaRPr sz="2800" b="1"/>
          </a:p>
          <a:p>
            <a:pPr marL="0" lvl="0" indent="0" algn="ctr" rtl="0">
              <a:spcBef>
                <a:spcPts val="0"/>
              </a:spcBef>
              <a:spcAft>
                <a:spcPts val="0"/>
              </a:spcAft>
              <a:buNone/>
            </a:pPr>
            <a:endParaRPr sz="1000" b="1"/>
          </a:p>
          <a:p>
            <a:pPr marL="0" lvl="0" indent="0" algn="l" rtl="0">
              <a:spcBef>
                <a:spcPts val="0"/>
              </a:spcBef>
              <a:spcAft>
                <a:spcPts val="0"/>
              </a:spcAft>
              <a:buNone/>
            </a:pPr>
            <a:r>
              <a:rPr lang="en" sz="2100" b="1"/>
              <a:t>PSCI 200 - </a:t>
            </a:r>
            <a:r>
              <a:rPr lang="en" sz="2100"/>
              <a:t>Foundations, Functions, and Procedures of Policing</a:t>
            </a:r>
            <a:endParaRPr sz="2100"/>
          </a:p>
          <a:p>
            <a:pPr marL="0" lvl="0" indent="0" algn="l" rtl="0">
              <a:spcBef>
                <a:spcPts val="0"/>
              </a:spcBef>
              <a:spcAft>
                <a:spcPts val="0"/>
              </a:spcAft>
              <a:buNone/>
            </a:pPr>
            <a:r>
              <a:rPr lang="en" sz="2100" b="1"/>
              <a:t>PSCI 201 - </a:t>
            </a:r>
            <a:r>
              <a:rPr lang="en" sz="2100"/>
              <a:t>Community and Crisis Communication</a:t>
            </a:r>
            <a:endParaRPr sz="2100"/>
          </a:p>
          <a:p>
            <a:pPr marL="0" lvl="0" indent="0" algn="l" rtl="0">
              <a:spcBef>
                <a:spcPts val="0"/>
              </a:spcBef>
              <a:spcAft>
                <a:spcPts val="0"/>
              </a:spcAft>
              <a:buNone/>
            </a:pPr>
            <a:r>
              <a:rPr lang="en" sz="2100" b="1"/>
              <a:t>PSCI 202 - </a:t>
            </a:r>
            <a:r>
              <a:rPr lang="en" sz="2100"/>
              <a:t>Constitutional Criminal Procedure</a:t>
            </a:r>
            <a:endParaRPr sz="2100"/>
          </a:p>
          <a:p>
            <a:pPr marL="0" lvl="0" indent="0" algn="l" rtl="0">
              <a:spcBef>
                <a:spcPts val="0"/>
              </a:spcBef>
              <a:spcAft>
                <a:spcPts val="0"/>
              </a:spcAft>
              <a:buNone/>
            </a:pPr>
            <a:r>
              <a:rPr lang="en" sz="2100" b="1"/>
              <a:t>PSCI 203 - </a:t>
            </a:r>
            <a:r>
              <a:rPr lang="en" sz="2100">
                <a:solidFill>
                  <a:schemeClr val="dk1"/>
                </a:solidFill>
              </a:rPr>
              <a:t>Police and Civil Rights</a:t>
            </a:r>
            <a:endParaRPr sz="2100" b="1"/>
          </a:p>
          <a:p>
            <a:pPr marL="0" lvl="0" indent="0" algn="l" rtl="0">
              <a:spcBef>
                <a:spcPts val="0"/>
              </a:spcBef>
              <a:spcAft>
                <a:spcPts val="0"/>
              </a:spcAft>
              <a:buNone/>
            </a:pPr>
            <a:r>
              <a:rPr lang="en" sz="2100" b="1"/>
              <a:t>PSCI 204 - </a:t>
            </a:r>
            <a:r>
              <a:rPr lang="en" sz="2100">
                <a:solidFill>
                  <a:schemeClr val="dk1"/>
                </a:solidFill>
              </a:rPr>
              <a:t>Crime Scene Procedures and Investigations</a:t>
            </a:r>
            <a:endParaRPr sz="2100" b="1"/>
          </a:p>
          <a:p>
            <a:pPr marL="0" lvl="0" indent="0" algn="l" rtl="0">
              <a:spcBef>
                <a:spcPts val="0"/>
              </a:spcBef>
              <a:spcAft>
                <a:spcPts val="0"/>
              </a:spcAft>
              <a:buNone/>
            </a:pPr>
            <a:r>
              <a:rPr lang="en" sz="2100" b="1"/>
              <a:t>PSCI 205 - </a:t>
            </a:r>
            <a:r>
              <a:rPr lang="en" sz="2100">
                <a:solidFill>
                  <a:schemeClr val="dk1"/>
                </a:solidFill>
              </a:rPr>
              <a:t>Crime Prevention, Analysis, and Modern Police Technology</a:t>
            </a:r>
            <a:endParaRPr sz="2100" b="1"/>
          </a:p>
          <a:p>
            <a:pPr marL="0" lvl="0" indent="0" algn="l" rtl="0">
              <a:spcBef>
                <a:spcPts val="0"/>
              </a:spcBef>
              <a:spcAft>
                <a:spcPts val="0"/>
              </a:spcAft>
              <a:buNone/>
            </a:pPr>
            <a:r>
              <a:rPr lang="en" sz="2100" b="1"/>
              <a:t>PSCI 206 - </a:t>
            </a:r>
            <a:r>
              <a:rPr lang="en" sz="2100"/>
              <a:t>Capstone Project</a:t>
            </a:r>
            <a:endParaRPr sz="2100"/>
          </a:p>
        </p:txBody>
      </p:sp>
      <p:pic>
        <p:nvPicPr>
          <p:cNvPr id="106" name="Google Shape;106;p19"/>
          <p:cNvPicPr preferRelativeResize="0"/>
          <p:nvPr/>
        </p:nvPicPr>
        <p:blipFill>
          <a:blip r:embed="rId3">
            <a:alphaModFix/>
          </a:blip>
          <a:stretch>
            <a:fillRect/>
          </a:stretch>
        </p:blipFill>
        <p:spPr>
          <a:xfrm>
            <a:off x="3996500" y="3417150"/>
            <a:ext cx="1595049" cy="1639549"/>
          </a:xfrm>
          <a:prstGeom prst="rect">
            <a:avLst/>
          </a:prstGeom>
          <a:noFill/>
          <a:ln>
            <a:noFill/>
          </a:ln>
        </p:spPr>
      </p:pic>
      <p:pic>
        <p:nvPicPr>
          <p:cNvPr id="107" name="Google Shape;107;p19"/>
          <p:cNvPicPr preferRelativeResize="0"/>
          <p:nvPr/>
        </p:nvPicPr>
        <p:blipFill>
          <a:blip r:embed="rId4">
            <a:alphaModFix/>
          </a:blip>
          <a:stretch>
            <a:fillRect/>
          </a:stretch>
        </p:blipFill>
        <p:spPr>
          <a:xfrm>
            <a:off x="5591550" y="3474925"/>
            <a:ext cx="2263376" cy="1524000"/>
          </a:xfrm>
          <a:prstGeom prst="rect">
            <a:avLst/>
          </a:prstGeom>
          <a:noFill/>
          <a:ln>
            <a:noFill/>
          </a:ln>
        </p:spPr>
      </p:pic>
      <p:pic>
        <p:nvPicPr>
          <p:cNvPr id="108" name="Google Shape;108;p19"/>
          <p:cNvPicPr preferRelativeResize="0"/>
          <p:nvPr/>
        </p:nvPicPr>
        <p:blipFill>
          <a:blip r:embed="rId5">
            <a:alphaModFix/>
          </a:blip>
          <a:stretch>
            <a:fillRect/>
          </a:stretch>
        </p:blipFill>
        <p:spPr>
          <a:xfrm>
            <a:off x="1733125" y="3482662"/>
            <a:ext cx="2263373" cy="1508526"/>
          </a:xfrm>
          <a:prstGeom prst="rect">
            <a:avLst/>
          </a:prstGeom>
          <a:noFill/>
          <a:ln>
            <a:noFill/>
          </a:ln>
        </p:spPr>
      </p:pic>
      <p:pic>
        <p:nvPicPr>
          <p:cNvPr id="109" name="Google Shape;109;p19"/>
          <p:cNvPicPr preferRelativeResize="0"/>
          <p:nvPr/>
        </p:nvPicPr>
        <p:blipFill>
          <a:blip r:embed="rId6">
            <a:alphaModFix/>
          </a:blip>
          <a:stretch>
            <a:fillRect/>
          </a:stretch>
        </p:blipFill>
        <p:spPr>
          <a:xfrm>
            <a:off x="220550" y="3482650"/>
            <a:ext cx="1512584" cy="1508550"/>
          </a:xfrm>
          <a:prstGeom prst="rect">
            <a:avLst/>
          </a:prstGeom>
          <a:noFill/>
          <a:ln>
            <a:noFill/>
          </a:ln>
        </p:spPr>
      </p:pic>
      <p:pic>
        <p:nvPicPr>
          <p:cNvPr id="110" name="Google Shape;110;p19"/>
          <p:cNvPicPr preferRelativeResize="0"/>
          <p:nvPr/>
        </p:nvPicPr>
        <p:blipFill>
          <a:blip r:embed="rId7">
            <a:alphaModFix/>
          </a:blip>
          <a:stretch>
            <a:fillRect/>
          </a:stretch>
        </p:blipFill>
        <p:spPr>
          <a:xfrm>
            <a:off x="7693000" y="3468412"/>
            <a:ext cx="1289076" cy="1537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p:nvPr/>
        </p:nvSpPr>
        <p:spPr>
          <a:xfrm>
            <a:off x="172800" y="220300"/>
            <a:ext cx="8736000" cy="4556100"/>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en" sz="2300" b="1"/>
              <a:t>Baccalaureate Requirements Outside of Justice Program</a:t>
            </a:r>
            <a:endParaRPr sz="2300" b="1"/>
          </a:p>
          <a:p>
            <a:pPr marL="457200" lvl="0" indent="0" algn="ctr" rtl="0">
              <a:spcBef>
                <a:spcPts val="0"/>
              </a:spcBef>
              <a:spcAft>
                <a:spcPts val="0"/>
              </a:spcAft>
              <a:buNone/>
            </a:pPr>
            <a:endParaRPr sz="2300" b="1"/>
          </a:p>
          <a:p>
            <a:pPr marL="457200" lvl="0" indent="0" algn="just" rtl="0">
              <a:spcBef>
                <a:spcPts val="0"/>
              </a:spcBef>
              <a:spcAft>
                <a:spcPts val="0"/>
              </a:spcAft>
              <a:buNone/>
            </a:pPr>
            <a:r>
              <a:rPr lang="en" sz="2500" i="1">
                <a:solidFill>
                  <a:srgbClr val="201F1E"/>
                </a:solidFill>
                <a:highlight>
                  <a:srgbClr val="FFFFFF"/>
                </a:highlight>
              </a:rPr>
              <a:t>"Each baccalaureate degree must require a minimum of 24 semester or 36 quarter units of upper division coursework including, </a:t>
            </a:r>
            <a:r>
              <a:rPr lang="en" sz="2500" i="1">
                <a:solidFill>
                  <a:srgbClr val="201F1E"/>
                </a:solidFill>
                <a:highlight>
                  <a:schemeClr val="accent6"/>
                </a:highlight>
              </a:rPr>
              <a:t>a minimum of nine semester units of upper division general education courses.</a:t>
            </a:r>
            <a:r>
              <a:rPr lang="en" sz="2500" i="1">
                <a:solidFill>
                  <a:srgbClr val="201F1E"/>
                </a:solidFill>
                <a:highlight>
                  <a:srgbClr val="FFFFFF"/>
                </a:highlight>
              </a:rPr>
              <a:t>” </a:t>
            </a:r>
            <a:endParaRPr sz="2500" i="1">
              <a:solidFill>
                <a:srgbClr val="201F1E"/>
              </a:solidFill>
              <a:highlight>
                <a:srgbClr val="FFFFFF"/>
              </a:highlight>
            </a:endParaRPr>
          </a:p>
          <a:p>
            <a:pPr marL="457200" lvl="0" indent="0" algn="l" rtl="0">
              <a:spcBef>
                <a:spcPts val="0"/>
              </a:spcBef>
              <a:spcAft>
                <a:spcPts val="0"/>
              </a:spcAft>
              <a:buNone/>
            </a:pPr>
            <a:endParaRPr sz="2300">
              <a:solidFill>
                <a:srgbClr val="201F1E"/>
              </a:solidFill>
              <a:highlight>
                <a:srgbClr val="FFFFFF"/>
              </a:highlight>
            </a:endParaRPr>
          </a:p>
          <a:p>
            <a:pPr marL="457200" lvl="0" indent="-374650" algn="l" rtl="0">
              <a:spcBef>
                <a:spcPts val="0"/>
              </a:spcBef>
              <a:spcAft>
                <a:spcPts val="0"/>
              </a:spcAft>
              <a:buSzPts val="2300"/>
              <a:buChar char="●"/>
            </a:pPr>
            <a:r>
              <a:rPr lang="en" sz="2300" b="1"/>
              <a:t>Nine</a:t>
            </a:r>
            <a:r>
              <a:rPr lang="en" sz="2300"/>
              <a:t> units of upper division coursework in:</a:t>
            </a:r>
            <a:endParaRPr sz="2300"/>
          </a:p>
          <a:p>
            <a:pPr marL="457200" lvl="0" indent="0" algn="l" rtl="0">
              <a:spcBef>
                <a:spcPts val="0"/>
              </a:spcBef>
              <a:spcAft>
                <a:spcPts val="0"/>
              </a:spcAft>
              <a:buNone/>
            </a:pPr>
            <a:endParaRPr sz="2300"/>
          </a:p>
          <a:p>
            <a:pPr marL="914400" lvl="1" indent="-374650" algn="l" rtl="0">
              <a:spcBef>
                <a:spcPts val="0"/>
              </a:spcBef>
              <a:spcAft>
                <a:spcPts val="0"/>
              </a:spcAft>
              <a:buSzPts val="2300"/>
              <a:buChar char="○"/>
            </a:pPr>
            <a:r>
              <a:rPr lang="en" sz="2300"/>
              <a:t>Math (computation)</a:t>
            </a:r>
            <a:endParaRPr sz="2300"/>
          </a:p>
          <a:p>
            <a:pPr marL="914400" lvl="1" indent="-374650" algn="l" rtl="0">
              <a:spcBef>
                <a:spcPts val="0"/>
              </a:spcBef>
              <a:spcAft>
                <a:spcPts val="0"/>
              </a:spcAft>
              <a:buSzPts val="2300"/>
              <a:buChar char="○"/>
            </a:pPr>
            <a:r>
              <a:rPr lang="en" sz="2300"/>
              <a:t>English (written communication)</a:t>
            </a:r>
            <a:endParaRPr sz="2300"/>
          </a:p>
          <a:p>
            <a:pPr marL="914400" lvl="1" indent="-374650" algn="l" rtl="0">
              <a:spcBef>
                <a:spcPts val="0"/>
              </a:spcBef>
              <a:spcAft>
                <a:spcPts val="0"/>
              </a:spcAft>
              <a:buSzPts val="2300"/>
              <a:buChar char="○"/>
            </a:pPr>
            <a:r>
              <a:rPr lang="en" sz="2300"/>
              <a:t>Sociology (social science / psychology)</a:t>
            </a:r>
            <a:endParaRPr sz="2300"/>
          </a:p>
        </p:txBody>
      </p:sp>
      <p:pic>
        <p:nvPicPr>
          <p:cNvPr id="116" name="Google Shape;116;p20"/>
          <p:cNvPicPr preferRelativeResize="0"/>
          <p:nvPr/>
        </p:nvPicPr>
        <p:blipFill>
          <a:blip r:embed="rId3">
            <a:alphaModFix/>
          </a:blip>
          <a:stretch>
            <a:fillRect/>
          </a:stretch>
        </p:blipFill>
        <p:spPr>
          <a:xfrm>
            <a:off x="6629100" y="2634518"/>
            <a:ext cx="2375950" cy="2398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1"/>
          <p:cNvPicPr preferRelativeResize="0"/>
          <p:nvPr/>
        </p:nvPicPr>
        <p:blipFill>
          <a:blip r:embed="rId3">
            <a:alphaModFix/>
          </a:blip>
          <a:stretch>
            <a:fillRect/>
          </a:stretch>
        </p:blipFill>
        <p:spPr>
          <a:xfrm>
            <a:off x="1313275" y="55475"/>
            <a:ext cx="6261900" cy="5043450"/>
          </a:xfrm>
          <a:prstGeom prst="rect">
            <a:avLst/>
          </a:prstGeom>
          <a:noFill/>
          <a:ln>
            <a:noFill/>
          </a:ln>
        </p:spPr>
      </p:pic>
      <p:sp>
        <p:nvSpPr>
          <p:cNvPr id="122" name="Google Shape;122;p21"/>
          <p:cNvSpPr txBox="1"/>
          <p:nvPr/>
        </p:nvSpPr>
        <p:spPr>
          <a:xfrm>
            <a:off x="7460000" y="2171550"/>
            <a:ext cx="16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00"/>
                </a:solidFill>
                <a:highlight>
                  <a:schemeClr val="accent6"/>
                </a:highlight>
              </a:rPr>
              <a:t>EXAMPLE ONLY</a:t>
            </a:r>
            <a:endParaRPr b="1">
              <a:solidFill>
                <a:srgbClr val="FF0000"/>
              </a:solidFill>
              <a:highlight>
                <a:schemeClr val="accent6"/>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On-screen Show (16:9)</PresentationFormat>
  <Paragraphs>63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Montserrat</vt:lpstr>
      <vt:lpstr>Verdana</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Fallert</dc:creator>
  <cp:lastModifiedBy>Judy Fallert</cp:lastModifiedBy>
  <cp:revision>2</cp:revision>
  <dcterms:modified xsi:type="dcterms:W3CDTF">2023-02-24T00:28:20Z</dcterms:modified>
</cp:coreProperties>
</file>