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8" r:id="rId6"/>
    <p:sldId id="269" r:id="rId7"/>
    <p:sldId id="272" r:id="rId8"/>
    <p:sldId id="261" r:id="rId9"/>
    <p:sldId id="270" r:id="rId10"/>
    <p:sldId id="260" r:id="rId11"/>
    <p:sldId id="274" r:id="rId12"/>
    <p:sldId id="271" r:id="rId13"/>
    <p:sldId id="265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0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74F5-DAD3-4A8E-853F-F183593B917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B208-E4EC-447D-B2DD-B35717A6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 will do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8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0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 – Introduce the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7B208-E4EC-447D-B2DD-B35717A60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5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1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1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0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1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7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0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CE56FD-A240-47A2-AB32-0851062FF55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0475AF-1DB7-4679-B8C7-0400221E6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0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cd.edu/bd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C012-0866-4013-BC8F-60C49E745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8625840" cy="3566160"/>
          </a:xfrm>
        </p:spPr>
        <p:txBody>
          <a:bodyPr>
            <a:normAutofit/>
          </a:bodyPr>
          <a:lstStyle/>
          <a:p>
            <a:r>
              <a:rPr lang="en-US" sz="6600" b="1"/>
              <a:t>AB927 Implementation</a:t>
            </a:r>
            <a:br>
              <a:rPr lang="en-US" sz="6600" b="1"/>
            </a:br>
            <a:endParaRPr lang="en-US" sz="66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F4042-C4DA-4AE8-A97A-8D386B7BB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Presented to Porterville College </a:t>
            </a:r>
            <a:r>
              <a:rPr lang="en-US"/>
              <a:t>enrollment management </a:t>
            </a:r>
            <a:r>
              <a:rPr lang="en-US" dirty="0"/>
              <a:t>committee</a:t>
            </a:r>
          </a:p>
          <a:p>
            <a:r>
              <a:rPr lang="en-US" dirty="0"/>
              <a:t>By: Liz Rozell, Todd Coston</a:t>
            </a:r>
          </a:p>
          <a:p>
            <a:r>
              <a:rPr lang="en-US" dirty="0"/>
              <a:t>Date: March 28, 2022</a:t>
            </a:r>
          </a:p>
        </p:txBody>
      </p:sp>
      <p:pic>
        <p:nvPicPr>
          <p:cNvPr id="1026" name="Picture 2" descr="Kern Community College District">
            <a:extLst>
              <a:ext uri="{FF2B5EF4-FFF2-40B4-BE49-F238E27FC236}">
                <a16:creationId xmlns:a16="http://schemas.microsoft.com/office/drawing/2014/main" id="{9E967B44-AC9B-4D2A-852E-2CB29752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3" y="5729128"/>
            <a:ext cx="2639416" cy="5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7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District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ü"/>
            </a:pPr>
            <a:endParaRPr lang="en-US" sz="2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4048" lvl="2" indent="0">
              <a:buNone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143E1C-1467-4C6E-BB54-8E5F93A78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83478"/>
              </p:ext>
            </p:extLst>
          </p:nvPr>
        </p:nvGraphicFramePr>
        <p:xfrm>
          <a:off x="690880" y="1858091"/>
          <a:ext cx="10840720" cy="1981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489293">
                  <a:extLst>
                    <a:ext uri="{9D8B030D-6E8A-4147-A177-3AD203B41FA5}">
                      <a16:colId xmlns:a16="http://schemas.microsoft.com/office/drawing/2014/main" val="1844501648"/>
                    </a:ext>
                  </a:extLst>
                </a:gridCol>
                <a:gridCol w="3351427">
                  <a:extLst>
                    <a:ext uri="{9D8B030D-6E8A-4147-A177-3AD203B41FA5}">
                      <a16:colId xmlns:a16="http://schemas.microsoft.com/office/drawing/2014/main" val="203966909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Submit proposal to KCCD for Consultation Council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51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Submit proposal for June KCCD BOT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431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First read for 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June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862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Second read for 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July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595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Last day to submit proposal to CCCCO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August 15</a:t>
                      </a:r>
                      <a:r>
                        <a:rPr lang="en-US" sz="2000" b="1" baseline="30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  <a:endParaRPr lang="en-US" sz="2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93200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374EBFA7-15BE-4D9E-8402-853DDEB90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73483"/>
              </p:ext>
            </p:extLst>
          </p:nvPr>
        </p:nvGraphicFramePr>
        <p:xfrm>
          <a:off x="706120" y="4200935"/>
          <a:ext cx="10840720" cy="1981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489293">
                  <a:extLst>
                    <a:ext uri="{9D8B030D-6E8A-4147-A177-3AD203B41FA5}">
                      <a16:colId xmlns:a16="http://schemas.microsoft.com/office/drawing/2014/main" val="1844501648"/>
                    </a:ext>
                  </a:extLst>
                </a:gridCol>
                <a:gridCol w="3351427">
                  <a:extLst>
                    <a:ext uri="{9D8B030D-6E8A-4147-A177-3AD203B41FA5}">
                      <a16:colId xmlns:a16="http://schemas.microsoft.com/office/drawing/2014/main" val="2039669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Submit proposal to KCCD for Consultation Council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51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Submit proposal for June KCCD BOT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4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First read for 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November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86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Second read for 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December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59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Last day to submit proposal to CCCCO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January 15</a:t>
                      </a:r>
                      <a:r>
                        <a:rPr lang="en-US" sz="2000" b="1" baseline="30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  <a:endParaRPr lang="en-US" sz="20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9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86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Need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303" y="2279998"/>
            <a:ext cx="10058400" cy="2298003"/>
          </a:xfrm>
        </p:spPr>
        <p:txBody>
          <a:bodyPr>
            <a:normAutofit/>
          </a:bodyPr>
          <a:lstStyle/>
          <a:p>
            <a:pPr marL="566928" lvl="3" indent="0">
              <a:buNone/>
            </a:pP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Resources: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to baccalaureate@kccd.edu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Invite BDP members to a meeting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://www.kccd.edu/bdp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(in-progress)</a:t>
            </a:r>
          </a:p>
          <a:p>
            <a:pPr marL="566928" lvl="3" indent="0">
              <a:buNone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4048" lvl="2" indent="0">
              <a:buNone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3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609" y="2533414"/>
            <a:ext cx="7201989" cy="1450757"/>
          </a:xfrm>
        </p:spPr>
        <p:txBody>
          <a:bodyPr/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Can we answer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1354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Governor opens a pilot program for CA Community Colleges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 20, 2015 - BC applies and receives approval to pilot the Bachelor of Science in Industrial Automation degree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Pilot had a time limit; legislation was repeatedly proposed to make the baccalaureate degree program permanent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October 2021 AB 927 makes the pilot Baccalaureate Programs permanent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Legislation allows the state to award up to 15 new Bachelor’s twice a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KCCD is only allowed to submit one proposal each application period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4048" lvl="2" indent="0">
              <a:buNone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7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Program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03783" cy="4023360"/>
          </a:xfrm>
        </p:spPr>
        <p:txBody>
          <a:bodyPr>
            <a:normAutofit lnSpcReduction="10000"/>
          </a:bodyPr>
          <a:lstStyle/>
          <a:p>
            <a:pPr marL="201168" lvl="1" indent="0">
              <a:buNone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Explore the viability of the proposed baccalaureate degree considering the following elements: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degree cannot be duplicated at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any</a:t>
            </a: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CSU or UC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TOPs code cross-walked to a CIP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CIP code cannot be offered at any CSU or UC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Existing associate degree pathway to the baccalaureate degree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Associate degree cannot be discontinued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Evidence of unmet workforce demand for the baccalaureate degree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4048" lvl="2" indent="0">
              <a:buNone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Program Considerations </a:t>
            </a:r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303" y="2279998"/>
            <a:ext cx="10058400" cy="2298003"/>
          </a:xfrm>
        </p:spPr>
        <p:txBody>
          <a:bodyPr>
            <a:normAutofit/>
          </a:bodyPr>
          <a:lstStyle/>
          <a:p>
            <a:pPr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Evidence of consultation with regional employers &amp; workforce development boards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Evidence of relevant statewide and regional workforce data demonstrating workforce need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Documentation of consultation with CSU and UC systems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4048" lvl="2" indent="0">
              <a:buNone/>
            </a:pPr>
            <a:endParaRPr lang="en-US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1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KCCD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473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2" indent="0">
              <a:buNone/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383540" lvl="2" indent="0">
              <a:buNone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6420"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6420"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6420"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A358F1D-AFB0-455B-A05A-771593647781}"/>
              </a:ext>
            </a:extLst>
          </p:cNvPr>
          <p:cNvSpPr/>
          <p:nvPr/>
        </p:nvSpPr>
        <p:spPr>
          <a:xfrm>
            <a:off x="1476741" y="3031031"/>
            <a:ext cx="3016076" cy="1428567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CF2FA-52CC-4D63-9AA2-DBFC1BACF4A7}"/>
              </a:ext>
            </a:extLst>
          </p:cNvPr>
          <p:cNvSpPr txBox="1"/>
          <p:nvPr/>
        </p:nvSpPr>
        <p:spPr>
          <a:xfrm>
            <a:off x="1963322" y="3268262"/>
            <a:ext cx="149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College Process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F95E4043-1076-431F-988B-1B7F42998AA7}"/>
              </a:ext>
            </a:extLst>
          </p:cNvPr>
          <p:cNvSpPr/>
          <p:nvPr/>
        </p:nvSpPr>
        <p:spPr>
          <a:xfrm>
            <a:off x="4618442" y="3031031"/>
            <a:ext cx="3016076" cy="1428567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F78E1-3ED2-421B-A159-8CC3C8862E01}"/>
              </a:ext>
            </a:extLst>
          </p:cNvPr>
          <p:cNvSpPr txBox="1"/>
          <p:nvPr/>
        </p:nvSpPr>
        <p:spPr>
          <a:xfrm>
            <a:off x="5070734" y="3268262"/>
            <a:ext cx="149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District </a:t>
            </a:r>
            <a:r>
              <a:rPr lang="en-US" sz="2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Process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1C463ED6-976E-4277-ADB3-4FADE765E187}"/>
              </a:ext>
            </a:extLst>
          </p:cNvPr>
          <p:cNvSpPr/>
          <p:nvPr/>
        </p:nvSpPr>
        <p:spPr>
          <a:xfrm>
            <a:off x="7760143" y="3048755"/>
            <a:ext cx="3016076" cy="1428567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42E3F-BDF1-4C58-8C29-B33EA9AD660C}"/>
              </a:ext>
            </a:extLst>
          </p:cNvPr>
          <p:cNvSpPr txBox="1"/>
          <p:nvPr/>
        </p:nvSpPr>
        <p:spPr>
          <a:xfrm>
            <a:off x="8224116" y="3483704"/>
            <a:ext cx="182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Chancellor</a:t>
            </a:r>
          </a:p>
        </p:txBody>
      </p:sp>
    </p:spTree>
    <p:extLst>
      <p:ext uri="{BB962C8B-B14F-4D97-AF65-F5344CB8AC3E}">
        <p14:creationId xmlns:p14="http://schemas.microsoft.com/office/powerpoint/2010/main" val="43895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College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76462" cy="4428473"/>
          </a:xfrm>
        </p:spPr>
        <p:txBody>
          <a:bodyPr vert="horz" lIns="0" tIns="45720" rIns="0" bIns="45720" rtlCol="0" anchor="t">
            <a:normAutofit/>
          </a:bodyPr>
          <a:lstStyle/>
          <a:p>
            <a:pPr marL="65786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</a:rPr>
              <a:t>Proposal is vetted through a defined College process.</a:t>
            </a:r>
            <a:br>
              <a:rPr lang="en-US" sz="2800" dirty="0">
                <a:solidFill>
                  <a:schemeClr val="tx1"/>
                </a:solidFill>
                <a:latin typeface="Cambria"/>
                <a:ea typeface="Cambria"/>
              </a:rPr>
            </a:br>
            <a:r>
              <a:rPr lang="en-US" sz="2800" i="1" dirty="0">
                <a:solidFill>
                  <a:schemeClr val="tx1"/>
                </a:solidFill>
                <a:latin typeface="Cambria"/>
                <a:ea typeface="Cambria"/>
              </a:rPr>
              <a:t>(college needs to develop this process)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5786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</a:rPr>
              <a:t>At most one proposal submitted to KCCD by the College President for any application cycle</a:t>
            </a:r>
          </a:p>
          <a:p>
            <a:pPr marL="657860" lvl="1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ambria"/>
                <a:ea typeface="Cambria"/>
              </a:rPr>
              <a:t>Begin ACCJC Substantive Change Application</a:t>
            </a:r>
            <a:br>
              <a:rPr lang="en-US" sz="2800" dirty="0">
                <a:solidFill>
                  <a:schemeClr val="tx1"/>
                </a:solidFill>
                <a:latin typeface="Cambria"/>
                <a:ea typeface="Cambria"/>
              </a:rPr>
            </a:br>
            <a:r>
              <a:rPr lang="en-US" sz="2800" i="1" dirty="0">
                <a:solidFill>
                  <a:schemeClr val="tx1"/>
                </a:solidFill>
                <a:latin typeface="Cambria"/>
                <a:ea typeface="Cambria"/>
              </a:rPr>
              <a:t> (Ready to submit if application is approved)</a:t>
            </a:r>
            <a:endParaRPr lang="en-US" sz="2800" i="1" dirty="0">
              <a:solidFill>
                <a:schemeClr val="tx1"/>
              </a:solidFill>
              <a:latin typeface="Cambria"/>
              <a:ea typeface="Cambria"/>
              <a:cs typeface="+mn-lt"/>
            </a:endParaRPr>
          </a:p>
          <a:p>
            <a:pPr marL="566420" lvl="2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566420" lvl="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92D2ADA-2D74-4E03-BE87-2779393E122C}"/>
              </a:ext>
            </a:extLst>
          </p:cNvPr>
          <p:cNvSpPr/>
          <p:nvPr/>
        </p:nvSpPr>
        <p:spPr>
          <a:xfrm>
            <a:off x="6502428" y="5322819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543A5C-F314-4CD0-AEB4-82E1032C0DCE}"/>
              </a:ext>
            </a:extLst>
          </p:cNvPr>
          <p:cNvSpPr txBox="1"/>
          <p:nvPr/>
        </p:nvSpPr>
        <p:spPr>
          <a:xfrm>
            <a:off x="6631049" y="5340543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College Process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1D5F7F0D-FFD2-45B2-9595-4173AFF8107D}"/>
              </a:ext>
            </a:extLst>
          </p:cNvPr>
          <p:cNvSpPr/>
          <p:nvPr/>
        </p:nvSpPr>
        <p:spPr>
          <a:xfrm>
            <a:off x="8390793" y="5322818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C1E32632-FE0A-4852-9367-FCD431CC351A}"/>
              </a:ext>
            </a:extLst>
          </p:cNvPr>
          <p:cNvSpPr/>
          <p:nvPr/>
        </p:nvSpPr>
        <p:spPr>
          <a:xfrm>
            <a:off x="10279158" y="5322817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45F9D6-6265-4413-864A-FBE3E7A65B9D}"/>
              </a:ext>
            </a:extLst>
          </p:cNvPr>
          <p:cNvSpPr txBox="1"/>
          <p:nvPr/>
        </p:nvSpPr>
        <p:spPr>
          <a:xfrm>
            <a:off x="8437881" y="5290490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District Process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C7E305-7A57-41A8-AEF4-BB312713AD80}"/>
              </a:ext>
            </a:extLst>
          </p:cNvPr>
          <p:cNvSpPr txBox="1"/>
          <p:nvPr/>
        </p:nvSpPr>
        <p:spPr>
          <a:xfrm>
            <a:off x="10279158" y="5475155"/>
            <a:ext cx="163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Chancellor</a:t>
            </a:r>
          </a:p>
        </p:txBody>
      </p:sp>
    </p:spTree>
    <p:extLst>
      <p:ext uri="{BB962C8B-B14F-4D97-AF65-F5344CB8AC3E}">
        <p14:creationId xmlns:p14="http://schemas.microsoft.com/office/powerpoint/2010/main" val="65895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District Process: BDP Task Force</a:t>
            </a:r>
          </a:p>
        </p:txBody>
      </p:sp>
      <p:pic>
        <p:nvPicPr>
          <p:cNvPr id="5" name="Picture 4" descr="A picture containing person, person, necktie, shirt&#10;&#10;Description automatically generated">
            <a:extLst>
              <a:ext uri="{FF2B5EF4-FFF2-40B4-BE49-F238E27FC236}">
                <a16:creationId xmlns:a16="http://schemas.microsoft.com/office/drawing/2014/main" id="{DA276FCB-D8D6-4BDE-8A12-33A71C93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2" y="1845733"/>
            <a:ext cx="1063222" cy="1215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477E6A-2A01-4C1C-AC54-A778783E5EA4}"/>
              </a:ext>
            </a:extLst>
          </p:cNvPr>
          <p:cNvSpPr txBox="1"/>
          <p:nvPr/>
        </p:nvSpPr>
        <p:spPr>
          <a:xfrm>
            <a:off x="949046" y="3427099"/>
            <a:ext cx="1494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Todd Coston, Interim Associate Vice Chancellor Planning and Educational Technology</a:t>
            </a:r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1600"/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D7379AF-2B4B-4BF8-BC11-47E994672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55" y="1837392"/>
            <a:ext cx="979470" cy="1224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BC855-7324-464F-A5AE-36EF59448065}"/>
              </a:ext>
            </a:extLst>
          </p:cNvPr>
          <p:cNvSpPr txBox="1"/>
          <p:nvPr/>
        </p:nvSpPr>
        <p:spPr>
          <a:xfrm>
            <a:off x="2921977" y="3427099"/>
            <a:ext cx="117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Liz Rozell</a:t>
            </a:r>
          </a:p>
          <a:p>
            <a:pPr algn="ctr"/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Director, Valley Strong Energy Institute</a:t>
            </a:r>
            <a:endParaRPr lang="en-US" sz="1600"/>
          </a:p>
        </p:txBody>
      </p:sp>
      <p:pic>
        <p:nvPicPr>
          <p:cNvPr id="12" name="Picture 1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0F7DBA7-BBFE-4354-BE5C-C38D13B3B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03" y="1845734"/>
            <a:ext cx="911560" cy="1224338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3747FCAA-00C5-4B2D-9069-439FA5055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41" y="1845735"/>
            <a:ext cx="816225" cy="1224337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FC2C892-0F6E-42AC-9469-110DC451F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44" y="1845733"/>
            <a:ext cx="816225" cy="12249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845DA5-E7F8-478F-9C66-E25C5BF6082A}"/>
              </a:ext>
            </a:extLst>
          </p:cNvPr>
          <p:cNvSpPr txBox="1"/>
          <p:nvPr/>
        </p:nvSpPr>
        <p:spPr>
          <a:xfrm>
            <a:off x="4714959" y="3423222"/>
            <a:ext cx="1425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Trudy Gerald, </a:t>
            </a:r>
            <a:r>
              <a:rPr lang="en-US" sz="1600" b="0" i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Associate Vice Chancellor- Economic &amp; Workforce Development</a:t>
            </a:r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FFE054-DC9E-4F44-B623-DE775CA48F4D}"/>
              </a:ext>
            </a:extLst>
          </p:cNvPr>
          <p:cNvSpPr txBox="1"/>
          <p:nvPr/>
        </p:nvSpPr>
        <p:spPr>
          <a:xfrm>
            <a:off x="6463985" y="3423222"/>
            <a:ext cx="1395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Bonita Steele, </a:t>
            </a:r>
            <a:r>
              <a:rPr lang="en-US" sz="1600" b="0" i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Director, Career Pathways, Programs and Compliance</a:t>
            </a:r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3F412-61A6-42D2-AEC0-80CEFEC58B53}"/>
              </a:ext>
            </a:extLst>
          </p:cNvPr>
          <p:cNvSpPr txBox="1"/>
          <p:nvPr/>
        </p:nvSpPr>
        <p:spPr>
          <a:xfrm>
            <a:off x="8183351" y="3423222"/>
            <a:ext cx="1285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Bob Ngo, </a:t>
            </a:r>
            <a:r>
              <a:rPr lang="en-US" sz="1600" b="0" i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Executive Director, Institutional Research and Reporting</a:t>
            </a:r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7EFC88-B52A-407F-A78D-5FC89408E2C3}"/>
              </a:ext>
            </a:extLst>
          </p:cNvPr>
          <p:cNvSpPr txBox="1"/>
          <p:nvPr/>
        </p:nvSpPr>
        <p:spPr>
          <a:xfrm>
            <a:off x="9792395" y="3423222"/>
            <a:ext cx="1475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Jessica Grimes, </a:t>
            </a:r>
            <a:r>
              <a:rPr lang="en-US" sz="1600" b="0" i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Dean, Economic and Workforce Development</a:t>
            </a:r>
            <a:endParaRPr lang="en-US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 descr="A picture containing person, clothing, wall, indoor&#10;&#10;Description automatically generated">
            <a:extLst>
              <a:ext uri="{FF2B5EF4-FFF2-40B4-BE49-F238E27FC236}">
                <a16:creationId xmlns:a16="http://schemas.microsoft.com/office/drawing/2014/main" id="{0D7E274D-0078-465C-B75E-86F6AF0A7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155" y="1845733"/>
            <a:ext cx="818776" cy="1224338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097282C-3A38-41D2-A027-6C775BB5A96D}"/>
              </a:ext>
            </a:extLst>
          </p:cNvPr>
          <p:cNvSpPr/>
          <p:nvPr/>
        </p:nvSpPr>
        <p:spPr>
          <a:xfrm>
            <a:off x="6502428" y="5322819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A8FBB-5A74-4C56-85FB-782CEAD6D2A1}"/>
              </a:ext>
            </a:extLst>
          </p:cNvPr>
          <p:cNvSpPr txBox="1"/>
          <p:nvPr/>
        </p:nvSpPr>
        <p:spPr>
          <a:xfrm>
            <a:off x="6631049" y="5340543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College Process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D05D571C-C1B4-407A-A141-4BF75411D1B9}"/>
              </a:ext>
            </a:extLst>
          </p:cNvPr>
          <p:cNvSpPr/>
          <p:nvPr/>
        </p:nvSpPr>
        <p:spPr>
          <a:xfrm>
            <a:off x="8390793" y="5322818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95442AAB-E39B-4065-AA16-9338BDC3C6BC}"/>
              </a:ext>
            </a:extLst>
          </p:cNvPr>
          <p:cNvSpPr/>
          <p:nvPr/>
        </p:nvSpPr>
        <p:spPr>
          <a:xfrm>
            <a:off x="10279158" y="5322817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C2F0CC-E71C-4B20-A5D0-58FCDE24A326}"/>
              </a:ext>
            </a:extLst>
          </p:cNvPr>
          <p:cNvSpPr txBox="1"/>
          <p:nvPr/>
        </p:nvSpPr>
        <p:spPr>
          <a:xfrm>
            <a:off x="8437881" y="5290490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District Process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270628-8832-46CF-8870-5BBA21721E35}"/>
              </a:ext>
            </a:extLst>
          </p:cNvPr>
          <p:cNvSpPr txBox="1"/>
          <p:nvPr/>
        </p:nvSpPr>
        <p:spPr>
          <a:xfrm>
            <a:off x="10279158" y="5475155"/>
            <a:ext cx="163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Chancellor</a:t>
            </a:r>
          </a:p>
        </p:txBody>
      </p:sp>
    </p:spTree>
    <p:extLst>
      <p:ext uri="{BB962C8B-B14F-4D97-AF65-F5344CB8AC3E}">
        <p14:creationId xmlns:p14="http://schemas.microsoft.com/office/powerpoint/2010/main" val="9666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District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BDP Task Force</a:t>
            </a:r>
            <a:endParaRPr lang="en-US" sz="2800"/>
          </a:p>
          <a:p>
            <a:pPr marL="749300"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/>
                <a:ea typeface="Cambria"/>
              </a:rPr>
              <a:t>Evaluate and analyze proposals </a:t>
            </a:r>
            <a:endParaRPr lang="en-US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9300" lvl="3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1"/>
                </a:solidFill>
                <a:latin typeface="Cambria"/>
                <a:ea typeface="Cambria"/>
              </a:rPr>
              <a:t>Present the task force report to District Consultation Council for discussion</a:t>
            </a:r>
          </a:p>
          <a:p>
            <a:pPr marL="749300" lvl="3">
              <a:buFont typeface="Wingdings" panose="05000000000000000000" pitchFamily="2" charset="2"/>
              <a:buChar char="ü"/>
            </a:pPr>
            <a:endParaRPr lang="en-US" sz="28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6420" lvl="2">
              <a:buFont typeface="Wingdings" panose="05000000000000000000" pitchFamily="2" charset="2"/>
              <a:buChar char="ü"/>
            </a:pPr>
            <a:endParaRPr lang="en-US" sz="2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3540" lvl="2" indent="0">
              <a:buNone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6420"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0CA51CF-76CD-4881-A4AB-2CB926AB0F20}"/>
              </a:ext>
            </a:extLst>
          </p:cNvPr>
          <p:cNvSpPr/>
          <p:nvPr/>
        </p:nvSpPr>
        <p:spPr>
          <a:xfrm>
            <a:off x="6502428" y="5322819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15AC4-B87A-4474-8FE4-FCAF93519C84}"/>
              </a:ext>
            </a:extLst>
          </p:cNvPr>
          <p:cNvSpPr txBox="1"/>
          <p:nvPr/>
        </p:nvSpPr>
        <p:spPr>
          <a:xfrm>
            <a:off x="6631049" y="5340543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College 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094E4AB-3650-4BBF-B463-401B9D9EC31F}"/>
              </a:ext>
            </a:extLst>
          </p:cNvPr>
          <p:cNvSpPr/>
          <p:nvPr/>
        </p:nvSpPr>
        <p:spPr>
          <a:xfrm>
            <a:off x="8390793" y="5322818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984BDA3E-58B8-4D65-A7E4-94B2C953CF18}"/>
              </a:ext>
            </a:extLst>
          </p:cNvPr>
          <p:cNvSpPr/>
          <p:nvPr/>
        </p:nvSpPr>
        <p:spPr>
          <a:xfrm>
            <a:off x="10279158" y="5322817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27FD1-C8BE-4102-BAF8-80C7B3EE1A45}"/>
              </a:ext>
            </a:extLst>
          </p:cNvPr>
          <p:cNvSpPr txBox="1"/>
          <p:nvPr/>
        </p:nvSpPr>
        <p:spPr>
          <a:xfrm>
            <a:off x="8437881" y="5290490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District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E7D78-E764-41D0-85AE-1ECEC85FD3E8}"/>
              </a:ext>
            </a:extLst>
          </p:cNvPr>
          <p:cNvSpPr txBox="1"/>
          <p:nvPr/>
        </p:nvSpPr>
        <p:spPr>
          <a:xfrm>
            <a:off x="10279158" y="5475155"/>
            <a:ext cx="163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Chancellor</a:t>
            </a:r>
          </a:p>
        </p:txBody>
      </p:sp>
    </p:spTree>
    <p:extLst>
      <p:ext uri="{BB962C8B-B14F-4D97-AF65-F5344CB8AC3E}">
        <p14:creationId xmlns:p14="http://schemas.microsoft.com/office/powerpoint/2010/main" val="296455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3FC-CD2F-4385-B8CF-37384E4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Chancellor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5445-0F0C-4D20-A90E-94CB7CE6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0802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Executive Team - Chancellor will make final decision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</a:t>
            </a: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application can be submitted by KCCD per application cycle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goes to KCCD Board of Trustees for approval</a:t>
            </a: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is submitted to the state by application date</a:t>
            </a:r>
          </a:p>
          <a:p>
            <a:pPr marL="566420" lvl="2">
              <a:buFont typeface="Wingdings" panose="05000000000000000000" pitchFamily="2" charset="2"/>
              <a:buChar char="ü"/>
            </a:pPr>
            <a:endParaRPr lang="en-US" sz="20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3540" lvl="2" indent="0">
              <a:buNone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6420" lvl="2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0CA51CF-76CD-4881-A4AB-2CB926AB0F20}"/>
              </a:ext>
            </a:extLst>
          </p:cNvPr>
          <p:cNvSpPr/>
          <p:nvPr/>
        </p:nvSpPr>
        <p:spPr>
          <a:xfrm>
            <a:off x="6502428" y="5322819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15AC4-B87A-4474-8FE4-FCAF93519C84}"/>
              </a:ext>
            </a:extLst>
          </p:cNvPr>
          <p:cNvSpPr txBox="1"/>
          <p:nvPr/>
        </p:nvSpPr>
        <p:spPr>
          <a:xfrm>
            <a:off x="6631049" y="5340543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College 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094E4AB-3650-4BBF-B463-401B9D9EC31F}"/>
              </a:ext>
            </a:extLst>
          </p:cNvPr>
          <p:cNvSpPr/>
          <p:nvPr/>
        </p:nvSpPr>
        <p:spPr>
          <a:xfrm>
            <a:off x="8390793" y="5322818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984BDA3E-58B8-4D65-A7E4-94B2C953CF18}"/>
              </a:ext>
            </a:extLst>
          </p:cNvPr>
          <p:cNvSpPr/>
          <p:nvPr/>
        </p:nvSpPr>
        <p:spPr>
          <a:xfrm>
            <a:off x="10279158" y="5322817"/>
            <a:ext cx="1725298" cy="817189"/>
          </a:xfrm>
          <a:prstGeom prst="homePlate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27FD1-C8BE-4102-BAF8-80C7B3EE1A45}"/>
              </a:ext>
            </a:extLst>
          </p:cNvPr>
          <p:cNvSpPr txBox="1"/>
          <p:nvPr/>
        </p:nvSpPr>
        <p:spPr>
          <a:xfrm>
            <a:off x="8437881" y="5290490"/>
            <a:ext cx="163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District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E7D78-E764-41D0-85AE-1ECEC85FD3E8}"/>
              </a:ext>
            </a:extLst>
          </p:cNvPr>
          <p:cNvSpPr txBox="1"/>
          <p:nvPr/>
        </p:nvSpPr>
        <p:spPr>
          <a:xfrm>
            <a:off x="10279158" y="5475155"/>
            <a:ext cx="163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Chancellor</a:t>
            </a:r>
          </a:p>
        </p:txBody>
      </p:sp>
    </p:spTree>
    <p:extLst>
      <p:ext uri="{BB962C8B-B14F-4D97-AF65-F5344CB8AC3E}">
        <p14:creationId xmlns:p14="http://schemas.microsoft.com/office/powerpoint/2010/main" val="3090139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722BF58C26E4481265BAC47B1D88C" ma:contentTypeVersion="4" ma:contentTypeDescription="Create a new document." ma:contentTypeScope="" ma:versionID="5595dc4c386cadaf968dbb7992b18592">
  <xsd:schema xmlns:xsd="http://www.w3.org/2001/XMLSchema" xmlns:xs="http://www.w3.org/2001/XMLSchema" xmlns:p="http://schemas.microsoft.com/office/2006/metadata/properties" xmlns:ns2="c9eb1613-4ccc-4c79-855c-01d1a6435eae" targetNamespace="http://schemas.microsoft.com/office/2006/metadata/properties" ma:root="true" ma:fieldsID="07f79de2094e21120ffbf8fbfd0099c8" ns2:_="">
    <xsd:import namespace="c9eb1613-4ccc-4c79-855c-01d1a6435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b1613-4ccc-4c79-855c-01d1a6435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1124B-8A8B-4694-94ED-B73545696F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86DAE0-54EF-47BA-8DE3-63C78D05506C}">
  <ds:schemaRefs>
    <ds:schemaRef ds:uri="c9eb1613-4ccc-4c79-855c-01d1a6435e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99F388-53D9-4964-9746-BB833F978EEA}">
  <ds:schemaRefs>
    <ds:schemaRef ds:uri="http://purl.org/dc/elements/1.1/"/>
    <ds:schemaRef ds:uri="http://schemas.microsoft.com/office/2006/metadata/properties"/>
    <ds:schemaRef ds:uri="c9eb1613-4ccc-4c79-855c-01d1a6435ea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Words>552</Words>
  <Application>Microsoft Office PowerPoint</Application>
  <PresentationFormat>Widescreen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Wingdings</vt:lpstr>
      <vt:lpstr>Retrospect</vt:lpstr>
      <vt:lpstr>AB927 Implementation </vt:lpstr>
      <vt:lpstr>Brief History</vt:lpstr>
      <vt:lpstr>Program Considerations</vt:lpstr>
      <vt:lpstr>Program Considerations (cont.)</vt:lpstr>
      <vt:lpstr>KCCD Process</vt:lpstr>
      <vt:lpstr>College Process</vt:lpstr>
      <vt:lpstr>District Process: BDP Task Force</vt:lpstr>
      <vt:lpstr>District Process</vt:lpstr>
      <vt:lpstr>Chancellor</vt:lpstr>
      <vt:lpstr>District Timelines</vt:lpstr>
      <vt:lpstr>Need Help?</vt:lpstr>
      <vt:lpstr>Can we answer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AB927 Implementation</dc:title>
  <dc:creator>Liz Rozell</dc:creator>
  <cp:lastModifiedBy>Miranda Warren</cp:lastModifiedBy>
  <cp:revision>2</cp:revision>
  <dcterms:created xsi:type="dcterms:W3CDTF">2022-01-04T16:52:08Z</dcterms:created>
  <dcterms:modified xsi:type="dcterms:W3CDTF">2022-04-04T21:06:53Z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aredWithUsers">
    <vt:lpwstr>288;#Liz Rozell;#4;#Todd Coston</vt:lpwstr>
  </property>
  <property fmtid="{D5CDD505-2E9C-101B-9397-08002B2CF9AE}" pid="3" name="ContentTypeId">
    <vt:lpwstr>0x0101008C3722BF58C26E4481265BAC47B1D88C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