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5" r:id="rId10"/>
    <p:sldId id="266" r:id="rId11"/>
    <p:sldId id="276" r:id="rId12"/>
    <p:sldId id="268" r:id="rId13"/>
    <p:sldId id="270" r:id="rId14"/>
    <p:sldId id="271" r:id="rId15"/>
    <p:sldId id="272" r:id="rId16"/>
    <p:sldId id="273" r:id="rId17"/>
    <p:sldId id="274" r:id="rId18"/>
    <p:sldId id="275"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5" d="100"/>
          <a:sy n="115" d="100"/>
        </p:scale>
        <p:origin x="372"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en-US" smtClean="0"/>
              <a:t>Click to edit Master title style</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48A87A34-81AB-432B-8DAE-1953F412C126}" type="datetimeFigureOut">
              <a:rPr lang="en-US" dirty="0"/>
              <a:t>3/1/2021</a:t>
            </a:fld>
            <a:endParaRPr lang="en-US" dirty="0"/>
          </a:p>
        </p:txBody>
      </p:sp>
      <p:sp>
        <p:nvSpPr>
          <p:cNvPr id="5" name="Footer Placeholder 4"/>
          <p:cNvSpPr>
            <a:spLocks noGrp="1"/>
          </p:cNvSpPr>
          <p:nvPr>
            <p:ph type="ftr" sz="quarter" idx="11"/>
          </p:nvPr>
        </p:nvSpPr>
        <p:spPr>
          <a:xfrm>
            <a:off x="1876424" y="5410201"/>
            <a:ext cx="5124886" cy="365125"/>
          </a:xfrm>
        </p:spPr>
        <p:txBody>
          <a:bodyPr/>
          <a:lstStyle/>
          <a:p>
            <a:endParaRPr lang="en-US" dirty="0"/>
          </a:p>
        </p:txBody>
      </p:sp>
      <p:sp>
        <p:nvSpPr>
          <p:cNvPr id="6" name="Slide Number Placeholder 5"/>
          <p:cNvSpPr>
            <a:spLocks noGrp="1"/>
          </p:cNvSpPr>
          <p:nvPr>
            <p:ph type="sldNum" sz="quarter" idx="12"/>
          </p:nvPr>
        </p:nvSpPr>
        <p:spPr>
          <a:xfrm>
            <a:off x="9896911" y="5410199"/>
            <a:ext cx="771089"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en-US" smtClean="0"/>
              <a:t>Click icon to add picture</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3/1/2021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en-US" smtClean="0"/>
              <a:t>Click to edit Master title style</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3/1/2021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3/1/2021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en-US" smtClean="0"/>
              <a:t>Click to edit Master title style</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3/1/2021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3/1/2021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smtClean="0"/>
              <a:t>Click icon to add picture</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smtClean="0"/>
              <a:t>Click icon to add picture</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smtClean="0"/>
              <a:t>Click icon to add picture</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3/1/2021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3/1/2021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3/1/2021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141410" y="3073397"/>
            <a:ext cx="4878391" cy="2717801"/>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3073397"/>
            <a:ext cx="4875210" cy="2717801"/>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3/1/2021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3/1/2021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3/1/2021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3/1/2021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3/1/2021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3/1/2021</a:t>
            </a:fld>
            <a:endParaRPr lang="en-US" dirty="0"/>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Accreditation Institution set standards and stretch goals</a:t>
            </a:r>
            <a:endParaRPr lang="en-US" dirty="0"/>
          </a:p>
        </p:txBody>
      </p:sp>
      <p:sp>
        <p:nvSpPr>
          <p:cNvPr id="3" name="Subtitle 2"/>
          <p:cNvSpPr>
            <a:spLocks noGrp="1"/>
          </p:cNvSpPr>
          <p:nvPr>
            <p:ph type="subTitle" idx="1"/>
          </p:nvPr>
        </p:nvSpPr>
        <p:spPr/>
        <p:txBody>
          <a:bodyPr/>
          <a:lstStyle/>
          <a:p>
            <a:r>
              <a:rPr lang="en-US" dirty="0" smtClean="0"/>
              <a:t>College council, April 5, 2021</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23307" y="4512877"/>
            <a:ext cx="1894734" cy="1828800"/>
          </a:xfrm>
          <a:prstGeom prst="rect">
            <a:avLst/>
          </a:prstGeom>
        </p:spPr>
      </p:pic>
    </p:spTree>
    <p:extLst>
      <p:ext uri="{BB962C8B-B14F-4D97-AF65-F5344CB8AC3E}">
        <p14:creationId xmlns:p14="http://schemas.microsoft.com/office/powerpoint/2010/main" val="145015393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Standard deviation</a:t>
            </a:r>
            <a:endParaRPr lang="en-US" dirty="0"/>
          </a:p>
        </p:txBody>
      </p:sp>
      <p:sp>
        <p:nvSpPr>
          <p:cNvPr id="3" name="Content Placeholder 2"/>
          <p:cNvSpPr>
            <a:spLocks noGrp="1"/>
          </p:cNvSpPr>
          <p:nvPr>
            <p:ph idx="1"/>
          </p:nvPr>
        </p:nvSpPr>
        <p:spPr/>
        <p:txBody>
          <a:bodyPr/>
          <a:lstStyle/>
          <a:p>
            <a:pPr marL="0" indent="0">
              <a:buNone/>
            </a:pPr>
            <a:r>
              <a:rPr lang="en-US" dirty="0" smtClean="0"/>
              <a:t>In a typical distribution, two thirds of the potential values will fall within one standard deviation of the mean, 95% within two standard deviations, more than 99% within three.</a:t>
            </a:r>
          </a:p>
          <a:p>
            <a:pPr marL="0" indent="0">
              <a:buNone/>
            </a:pPr>
            <a:endParaRPr lang="en-US" dirty="0"/>
          </a:p>
        </p:txBody>
      </p:sp>
      <p:pic>
        <p:nvPicPr>
          <p:cNvPr id="4" name="Content Placeholder 3" descr="No photo description available."/>
          <p:cNvPicPr>
            <a:picLocks/>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464340" y="3182549"/>
            <a:ext cx="4998887" cy="3541712"/>
          </a:xfrm>
          <a:prstGeom prst="rect">
            <a:avLst/>
          </a:prstGeom>
          <a:noFill/>
          <a:ln>
            <a:noFill/>
          </a:ln>
        </p:spPr>
      </p:pic>
    </p:spTree>
    <p:extLst>
      <p:ext uri="{BB962C8B-B14F-4D97-AF65-F5344CB8AC3E}">
        <p14:creationId xmlns:p14="http://schemas.microsoft.com/office/powerpoint/2010/main" val="425557679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Applying this to institution set standards</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Example 1:  Successful Course Completion</a:t>
            </a:r>
          </a:p>
          <a:p>
            <a:r>
              <a:rPr lang="en-US" dirty="0" smtClean="0"/>
              <a:t>Past five years:</a:t>
            </a:r>
          </a:p>
          <a:p>
            <a:pPr lvl="1"/>
            <a:r>
              <a:rPr lang="en-US" dirty="0"/>
              <a:t>2015-16:  </a:t>
            </a:r>
            <a:r>
              <a:rPr lang="en-US" dirty="0" smtClean="0"/>
              <a:t>71.0%</a:t>
            </a:r>
            <a:endParaRPr lang="en-US" dirty="0"/>
          </a:p>
          <a:p>
            <a:pPr lvl="1"/>
            <a:r>
              <a:rPr lang="en-US" dirty="0"/>
              <a:t>2016-17:  </a:t>
            </a:r>
            <a:r>
              <a:rPr lang="en-US" dirty="0" smtClean="0"/>
              <a:t>72.5%</a:t>
            </a:r>
            <a:endParaRPr lang="en-US" dirty="0"/>
          </a:p>
          <a:p>
            <a:pPr lvl="1"/>
            <a:r>
              <a:rPr lang="en-US" dirty="0"/>
              <a:t>2017-18:  </a:t>
            </a:r>
            <a:r>
              <a:rPr lang="en-US" dirty="0" smtClean="0"/>
              <a:t>74.5</a:t>
            </a:r>
            <a:r>
              <a:rPr lang="en-US" dirty="0"/>
              <a:t>%</a:t>
            </a:r>
          </a:p>
          <a:p>
            <a:pPr lvl="1"/>
            <a:r>
              <a:rPr lang="en-US" dirty="0"/>
              <a:t>2018-19:  </a:t>
            </a:r>
            <a:r>
              <a:rPr lang="en-US" dirty="0" smtClean="0"/>
              <a:t>76.6%</a:t>
            </a:r>
            <a:endParaRPr lang="en-US" dirty="0"/>
          </a:p>
          <a:p>
            <a:pPr lvl="1"/>
            <a:r>
              <a:rPr lang="en-US" dirty="0"/>
              <a:t>2019-20:  </a:t>
            </a:r>
            <a:r>
              <a:rPr lang="en-US" dirty="0" smtClean="0"/>
              <a:t>73.9%</a:t>
            </a:r>
            <a:endParaRPr lang="en-US" dirty="0"/>
          </a:p>
          <a:p>
            <a:pPr lvl="1"/>
            <a:r>
              <a:rPr lang="en-US" dirty="0"/>
              <a:t>Five year mean (average):  </a:t>
            </a:r>
            <a:r>
              <a:rPr lang="en-US" dirty="0" smtClean="0"/>
              <a:t>73.7%</a:t>
            </a:r>
            <a:endParaRPr lang="en-US" dirty="0"/>
          </a:p>
          <a:p>
            <a:pPr lvl="1"/>
            <a:r>
              <a:rPr lang="en-US" dirty="0"/>
              <a:t>Standard Deviation:  </a:t>
            </a:r>
            <a:r>
              <a:rPr lang="en-US" dirty="0" smtClean="0"/>
              <a:t>2.1%</a:t>
            </a:r>
            <a:endParaRPr lang="en-US" dirty="0"/>
          </a:p>
          <a:p>
            <a:r>
              <a:rPr lang="en-US" dirty="0" smtClean="0"/>
              <a:t>Institution Set Standard:  71.6%; we should not fall below this</a:t>
            </a:r>
          </a:p>
          <a:p>
            <a:pPr lvl="1"/>
            <a:endParaRPr lang="en-US" dirty="0" smtClean="0"/>
          </a:p>
          <a:p>
            <a:endParaRPr lang="en-US" dirty="0" smtClean="0"/>
          </a:p>
        </p:txBody>
      </p:sp>
    </p:spTree>
    <p:extLst>
      <p:ext uri="{BB962C8B-B14F-4D97-AF65-F5344CB8AC3E}">
        <p14:creationId xmlns:p14="http://schemas.microsoft.com/office/powerpoint/2010/main" val="235590313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ISS Using standard deviation	</a:t>
            </a:r>
            <a:endParaRPr lang="en-US" dirty="0"/>
          </a:p>
        </p:txBody>
      </p:sp>
      <p:sp>
        <p:nvSpPr>
          <p:cNvPr id="3" name="Content Placeholder 2"/>
          <p:cNvSpPr>
            <a:spLocks noGrp="1"/>
          </p:cNvSpPr>
          <p:nvPr>
            <p:ph idx="1"/>
          </p:nvPr>
        </p:nvSpPr>
        <p:spPr/>
        <p:txBody>
          <a:bodyPr/>
          <a:lstStyle/>
          <a:p>
            <a:r>
              <a:rPr lang="en-US" dirty="0" smtClean="0"/>
              <a:t>The statistical principle here is that it because 68% of cases would fall within one standard deviation of the mean, it would be unlikely that we would fall below that level due to chance.  </a:t>
            </a:r>
          </a:p>
          <a:p>
            <a:r>
              <a:rPr lang="en-US" dirty="0" smtClean="0"/>
              <a:t>So, we set an ISS at 71.6% because it is unlikely we would fall below that under normal circumstances.  Therefore doing so violates our usual expectations</a:t>
            </a:r>
            <a:endParaRPr lang="en-US" dirty="0"/>
          </a:p>
        </p:txBody>
      </p:sp>
    </p:spTree>
    <p:extLst>
      <p:ext uri="{BB962C8B-B14F-4D97-AF65-F5344CB8AC3E}">
        <p14:creationId xmlns:p14="http://schemas.microsoft.com/office/powerpoint/2010/main" val="34170106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Applying this to institution set standards</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Example 2:  Associate Degrees Earned</a:t>
            </a:r>
          </a:p>
          <a:p>
            <a:r>
              <a:rPr lang="en-US" dirty="0" smtClean="0"/>
              <a:t>Past five years:</a:t>
            </a:r>
          </a:p>
          <a:p>
            <a:pPr lvl="1"/>
            <a:r>
              <a:rPr lang="en-US" dirty="0"/>
              <a:t>2015-16:  </a:t>
            </a:r>
            <a:r>
              <a:rPr lang="en-US" dirty="0" smtClean="0"/>
              <a:t>433</a:t>
            </a:r>
            <a:endParaRPr lang="en-US" dirty="0"/>
          </a:p>
          <a:p>
            <a:pPr lvl="1"/>
            <a:r>
              <a:rPr lang="en-US" dirty="0"/>
              <a:t>2016-17:  </a:t>
            </a:r>
            <a:r>
              <a:rPr lang="en-US" dirty="0" smtClean="0"/>
              <a:t>439</a:t>
            </a:r>
            <a:endParaRPr lang="en-US" dirty="0"/>
          </a:p>
          <a:p>
            <a:pPr lvl="1"/>
            <a:r>
              <a:rPr lang="en-US" dirty="0"/>
              <a:t>2017-18:  </a:t>
            </a:r>
            <a:r>
              <a:rPr lang="en-US" dirty="0" smtClean="0"/>
              <a:t>502</a:t>
            </a:r>
            <a:endParaRPr lang="en-US" dirty="0"/>
          </a:p>
          <a:p>
            <a:pPr lvl="1"/>
            <a:r>
              <a:rPr lang="en-US" dirty="0"/>
              <a:t>2018-19:  </a:t>
            </a:r>
            <a:r>
              <a:rPr lang="en-US" dirty="0" smtClean="0"/>
              <a:t>696</a:t>
            </a:r>
            <a:endParaRPr lang="en-US" dirty="0"/>
          </a:p>
          <a:p>
            <a:pPr lvl="1"/>
            <a:r>
              <a:rPr lang="en-US" dirty="0"/>
              <a:t>2019-20:  </a:t>
            </a:r>
            <a:r>
              <a:rPr lang="en-US" dirty="0" smtClean="0"/>
              <a:t>837</a:t>
            </a:r>
            <a:endParaRPr lang="en-US" dirty="0"/>
          </a:p>
          <a:p>
            <a:pPr lvl="1"/>
            <a:r>
              <a:rPr lang="en-US" dirty="0"/>
              <a:t>Five year mean (average):  </a:t>
            </a:r>
            <a:r>
              <a:rPr lang="en-US" dirty="0" smtClean="0"/>
              <a:t>581</a:t>
            </a:r>
            <a:endParaRPr lang="en-US" dirty="0"/>
          </a:p>
          <a:p>
            <a:pPr lvl="1"/>
            <a:r>
              <a:rPr lang="en-US" dirty="0"/>
              <a:t>Standard Deviation:  </a:t>
            </a:r>
            <a:r>
              <a:rPr lang="en-US" dirty="0" smtClean="0"/>
              <a:t>178</a:t>
            </a:r>
            <a:endParaRPr lang="en-US" dirty="0"/>
          </a:p>
          <a:p>
            <a:r>
              <a:rPr lang="en-US" dirty="0" smtClean="0"/>
              <a:t>Institution Set Standard:  403; we should not fall below this.</a:t>
            </a:r>
          </a:p>
          <a:p>
            <a:endParaRPr lang="en-US" dirty="0" smtClean="0"/>
          </a:p>
          <a:p>
            <a:pPr lvl="1"/>
            <a:endParaRPr lang="en-US" dirty="0" smtClean="0"/>
          </a:p>
          <a:p>
            <a:endParaRPr lang="en-US" dirty="0" smtClean="0"/>
          </a:p>
        </p:txBody>
      </p:sp>
    </p:spTree>
    <p:extLst>
      <p:ext uri="{BB962C8B-B14F-4D97-AF65-F5344CB8AC3E}">
        <p14:creationId xmlns:p14="http://schemas.microsoft.com/office/powerpoint/2010/main" val="345908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Setting Stretch goals	 </a:t>
            </a:r>
            <a:endParaRPr lang="en-US" dirty="0"/>
          </a:p>
        </p:txBody>
      </p:sp>
      <p:sp>
        <p:nvSpPr>
          <p:cNvPr id="3" name="Content Placeholder 2"/>
          <p:cNvSpPr>
            <a:spLocks noGrp="1"/>
          </p:cNvSpPr>
          <p:nvPr>
            <p:ph idx="1"/>
          </p:nvPr>
        </p:nvSpPr>
        <p:spPr/>
        <p:txBody>
          <a:bodyPr>
            <a:normAutofit fontScale="92500"/>
          </a:bodyPr>
          <a:lstStyle/>
          <a:p>
            <a:r>
              <a:rPr lang="en-US" dirty="0" smtClean="0"/>
              <a:t>Goals we should aspire to, ambitious, but achievable</a:t>
            </a:r>
          </a:p>
          <a:p>
            <a:r>
              <a:rPr lang="en-US" dirty="0" smtClean="0"/>
              <a:t>Some stretch goals, especially those related to the statewide Vision for Success,  are already (or are currently being) set in our strategic planning process</a:t>
            </a:r>
          </a:p>
          <a:p>
            <a:r>
              <a:rPr lang="en-US" dirty="0" smtClean="0"/>
              <a:t>For those that are not, we can use a similar method, one standard deviation ABOVE the mean.</a:t>
            </a:r>
          </a:p>
          <a:p>
            <a:r>
              <a:rPr lang="en-US" dirty="0" smtClean="0"/>
              <a:t>This sets a standard above that which we’ve been able to achieve in most recent years, a “stretch” goal</a:t>
            </a:r>
          </a:p>
          <a:p>
            <a:endParaRPr lang="en-US" dirty="0"/>
          </a:p>
        </p:txBody>
      </p:sp>
    </p:spTree>
    <p:extLst>
      <p:ext uri="{BB962C8B-B14F-4D97-AF65-F5344CB8AC3E}">
        <p14:creationId xmlns:p14="http://schemas.microsoft.com/office/powerpoint/2010/main" val="37292491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Applying this to institution set standards</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Example 1:  Successful Course Completion</a:t>
            </a:r>
          </a:p>
          <a:p>
            <a:r>
              <a:rPr lang="en-US" dirty="0" smtClean="0"/>
              <a:t>Past five years:</a:t>
            </a:r>
          </a:p>
          <a:p>
            <a:pPr lvl="1"/>
            <a:r>
              <a:rPr lang="en-US" dirty="0"/>
              <a:t>2015-16:  </a:t>
            </a:r>
            <a:r>
              <a:rPr lang="en-US" dirty="0" smtClean="0"/>
              <a:t>71.0%</a:t>
            </a:r>
            <a:endParaRPr lang="en-US" dirty="0"/>
          </a:p>
          <a:p>
            <a:pPr lvl="1"/>
            <a:r>
              <a:rPr lang="en-US" dirty="0"/>
              <a:t>2016-17:  </a:t>
            </a:r>
            <a:r>
              <a:rPr lang="en-US" dirty="0" smtClean="0"/>
              <a:t>72.5%</a:t>
            </a:r>
            <a:endParaRPr lang="en-US" dirty="0"/>
          </a:p>
          <a:p>
            <a:pPr lvl="1"/>
            <a:r>
              <a:rPr lang="en-US" dirty="0"/>
              <a:t>2017-18:  </a:t>
            </a:r>
            <a:r>
              <a:rPr lang="en-US" dirty="0" smtClean="0"/>
              <a:t>74.5</a:t>
            </a:r>
            <a:r>
              <a:rPr lang="en-US" dirty="0"/>
              <a:t>%</a:t>
            </a:r>
          </a:p>
          <a:p>
            <a:pPr lvl="1"/>
            <a:r>
              <a:rPr lang="en-US" dirty="0"/>
              <a:t>2018-19:  </a:t>
            </a:r>
            <a:r>
              <a:rPr lang="en-US" dirty="0" smtClean="0"/>
              <a:t>76.6%</a:t>
            </a:r>
            <a:endParaRPr lang="en-US" dirty="0"/>
          </a:p>
          <a:p>
            <a:pPr lvl="1"/>
            <a:r>
              <a:rPr lang="en-US" dirty="0"/>
              <a:t>2019-20:  </a:t>
            </a:r>
            <a:r>
              <a:rPr lang="en-US" dirty="0" smtClean="0"/>
              <a:t>73.9%</a:t>
            </a:r>
            <a:endParaRPr lang="en-US" dirty="0"/>
          </a:p>
          <a:p>
            <a:pPr lvl="1"/>
            <a:r>
              <a:rPr lang="en-US" dirty="0"/>
              <a:t>Five year mean (average):  </a:t>
            </a:r>
            <a:r>
              <a:rPr lang="en-US" dirty="0" smtClean="0"/>
              <a:t>73.7%</a:t>
            </a:r>
            <a:endParaRPr lang="en-US" dirty="0"/>
          </a:p>
          <a:p>
            <a:pPr lvl="1"/>
            <a:r>
              <a:rPr lang="en-US" dirty="0"/>
              <a:t>Standard Deviation:  </a:t>
            </a:r>
            <a:r>
              <a:rPr lang="en-US" dirty="0" smtClean="0"/>
              <a:t>2.1%</a:t>
            </a:r>
            <a:endParaRPr lang="en-US" dirty="0"/>
          </a:p>
          <a:p>
            <a:r>
              <a:rPr lang="en-US" dirty="0" smtClean="0"/>
              <a:t>Institution Set Standard:  75.8%</a:t>
            </a:r>
          </a:p>
          <a:p>
            <a:pPr lvl="1"/>
            <a:endParaRPr lang="en-US" dirty="0" smtClean="0"/>
          </a:p>
          <a:p>
            <a:endParaRPr lang="en-US" dirty="0" smtClean="0"/>
          </a:p>
        </p:txBody>
      </p:sp>
    </p:spTree>
    <p:extLst>
      <p:ext uri="{BB962C8B-B14F-4D97-AF65-F5344CB8AC3E}">
        <p14:creationId xmlns:p14="http://schemas.microsoft.com/office/powerpoint/2010/main" val="324181300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Applying this to institution set standards</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Example 2:  Students Earning Associate’s Degrees</a:t>
            </a:r>
          </a:p>
          <a:p>
            <a:r>
              <a:rPr lang="en-US" dirty="0" smtClean="0"/>
              <a:t>Past five years:</a:t>
            </a:r>
          </a:p>
          <a:p>
            <a:pPr lvl="1"/>
            <a:r>
              <a:rPr lang="en-US" dirty="0"/>
              <a:t>2015-16:  </a:t>
            </a:r>
            <a:r>
              <a:rPr lang="en-US" dirty="0" smtClean="0"/>
              <a:t>433</a:t>
            </a:r>
            <a:endParaRPr lang="en-US" dirty="0"/>
          </a:p>
          <a:p>
            <a:pPr lvl="1"/>
            <a:r>
              <a:rPr lang="en-US" dirty="0"/>
              <a:t>2016-17:  </a:t>
            </a:r>
            <a:r>
              <a:rPr lang="en-US" dirty="0" smtClean="0"/>
              <a:t>439</a:t>
            </a:r>
            <a:endParaRPr lang="en-US" dirty="0"/>
          </a:p>
          <a:p>
            <a:pPr lvl="1"/>
            <a:r>
              <a:rPr lang="en-US" dirty="0"/>
              <a:t>2017-18:  </a:t>
            </a:r>
            <a:r>
              <a:rPr lang="en-US" dirty="0" smtClean="0"/>
              <a:t>502</a:t>
            </a:r>
            <a:endParaRPr lang="en-US" dirty="0"/>
          </a:p>
          <a:p>
            <a:pPr lvl="1"/>
            <a:r>
              <a:rPr lang="en-US" dirty="0"/>
              <a:t>2018-19:  </a:t>
            </a:r>
            <a:r>
              <a:rPr lang="en-US" dirty="0" smtClean="0"/>
              <a:t>695</a:t>
            </a:r>
            <a:endParaRPr lang="en-US" dirty="0"/>
          </a:p>
          <a:p>
            <a:pPr lvl="1"/>
            <a:r>
              <a:rPr lang="en-US" dirty="0"/>
              <a:t>2019-20:  </a:t>
            </a:r>
            <a:r>
              <a:rPr lang="en-US" dirty="0" smtClean="0"/>
              <a:t>837</a:t>
            </a:r>
            <a:endParaRPr lang="en-US" dirty="0"/>
          </a:p>
          <a:p>
            <a:pPr lvl="1"/>
            <a:r>
              <a:rPr lang="en-US" dirty="0"/>
              <a:t>Five year mean (average):  </a:t>
            </a:r>
            <a:r>
              <a:rPr lang="en-US" dirty="0" smtClean="0"/>
              <a:t>581</a:t>
            </a:r>
            <a:endParaRPr lang="en-US" dirty="0"/>
          </a:p>
          <a:p>
            <a:pPr lvl="1"/>
            <a:r>
              <a:rPr lang="en-US" dirty="0"/>
              <a:t>Standard Deviation:  </a:t>
            </a:r>
            <a:r>
              <a:rPr lang="en-US" dirty="0" smtClean="0"/>
              <a:t>178</a:t>
            </a:r>
            <a:endParaRPr lang="en-US" dirty="0"/>
          </a:p>
          <a:p>
            <a:r>
              <a:rPr lang="en-US" dirty="0" smtClean="0"/>
              <a:t>Institution Set Standard:  403; we should not fall below this.</a:t>
            </a:r>
          </a:p>
          <a:p>
            <a:endParaRPr lang="en-US" dirty="0" smtClean="0"/>
          </a:p>
          <a:p>
            <a:pPr lvl="1"/>
            <a:endParaRPr lang="en-US" dirty="0" smtClean="0"/>
          </a:p>
          <a:p>
            <a:endParaRPr lang="en-US" dirty="0" smtClean="0"/>
          </a:p>
        </p:txBody>
      </p:sp>
    </p:spTree>
    <p:extLst>
      <p:ext uri="{BB962C8B-B14F-4D97-AF65-F5344CB8AC3E}">
        <p14:creationId xmlns:p14="http://schemas.microsoft.com/office/powerpoint/2010/main" val="115022282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this applies going forward</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See attached document for DRAFT Institution Set Standards and Stretch Goals</a:t>
            </a:r>
          </a:p>
          <a:p>
            <a:r>
              <a:rPr lang="en-US" dirty="0" smtClean="0"/>
              <a:t>Each fall, Strategic Planning Committee should review these, and updated achievement data on each, and update the ISS and Stretch Goals for the upcoming year (and the upcoming ACCJC annual report)</a:t>
            </a:r>
          </a:p>
          <a:p>
            <a:r>
              <a:rPr lang="en-US" dirty="0" smtClean="0"/>
              <a:t>Revised ISS and Stretch Goals go forward to College Council each year before the annual report is due</a:t>
            </a:r>
          </a:p>
          <a:p>
            <a:r>
              <a:rPr lang="en-US" dirty="0" smtClean="0"/>
              <a:t>Any Institution Set Standard falling below the ISS should be brought to the attention of the Office of Instruction for consideration and possible action</a:t>
            </a:r>
          </a:p>
          <a:p>
            <a:r>
              <a:rPr lang="en-US" dirty="0" smtClean="0"/>
              <a:t>Any Institution Set Standard falling below the ISS in two consecutive years would prompt a written report and action plan for remediation</a:t>
            </a:r>
          </a:p>
        </p:txBody>
      </p:sp>
    </p:spTree>
    <p:extLst>
      <p:ext uri="{BB962C8B-B14F-4D97-AF65-F5344CB8AC3E}">
        <p14:creationId xmlns:p14="http://schemas.microsoft.com/office/powerpoint/2010/main" val="28869841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Notes and exceptions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In the attached draft, the Outcomes </a:t>
            </a:r>
            <a:r>
              <a:rPr lang="en-US" smtClean="0"/>
              <a:t>section goals </a:t>
            </a:r>
            <a:r>
              <a:rPr lang="en-US" dirty="0" smtClean="0"/>
              <a:t>were previously set in discussions in Strategic Planning Committee; they are part of our draft goals for the next Strategic Plan</a:t>
            </a:r>
          </a:p>
          <a:p>
            <a:r>
              <a:rPr lang="en-US" dirty="0" smtClean="0"/>
              <a:t>The remaining stretch goals were set one standard deviation better than the mean, as discussed here</a:t>
            </a:r>
          </a:p>
          <a:p>
            <a:r>
              <a:rPr lang="en-US" dirty="0" smtClean="0"/>
              <a:t>The job placement ISS for both registered nursing and psychiatric technician were downgraded to 90%.  Both programs have had 100% job placement over the past few years (and thus a standard deviation of zero, leaving no room for improvement).  So, we’re adjusting the ISS downward, assuming that 90% is a minimum standard</a:t>
            </a:r>
          </a:p>
        </p:txBody>
      </p:sp>
    </p:spTree>
    <p:extLst>
      <p:ext uri="{BB962C8B-B14F-4D97-AF65-F5344CB8AC3E}">
        <p14:creationId xmlns:p14="http://schemas.microsoft.com/office/powerpoint/2010/main" val="761928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Purpose	</a:t>
            </a:r>
            <a:endParaRPr lang="en-US" dirty="0"/>
          </a:p>
        </p:txBody>
      </p:sp>
      <p:sp>
        <p:nvSpPr>
          <p:cNvPr id="3" name="Content Placeholder 2"/>
          <p:cNvSpPr>
            <a:spLocks noGrp="1"/>
          </p:cNvSpPr>
          <p:nvPr>
            <p:ph idx="1"/>
          </p:nvPr>
        </p:nvSpPr>
        <p:spPr/>
        <p:txBody>
          <a:bodyPr/>
          <a:lstStyle/>
          <a:p>
            <a:pPr marL="0" indent="0">
              <a:buNone/>
            </a:pPr>
            <a:r>
              <a:rPr lang="en-US" dirty="0" smtClean="0"/>
              <a:t>The accrediting commission (ACCJC) requires us to establish and monitor two types of standards for several student success metrics.  These include Institution Set Standards (ISS) and Aspirational (Stretch) goals</a:t>
            </a:r>
            <a:endParaRPr lang="en-US" dirty="0"/>
          </a:p>
        </p:txBody>
      </p:sp>
    </p:spTree>
    <p:extLst>
      <p:ext uri="{BB962C8B-B14F-4D97-AF65-F5344CB8AC3E}">
        <p14:creationId xmlns:p14="http://schemas.microsoft.com/office/powerpoint/2010/main" val="152921437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Institution set standards</a:t>
            </a:r>
            <a:endParaRPr lang="en-US" dirty="0"/>
          </a:p>
        </p:txBody>
      </p:sp>
      <p:sp>
        <p:nvSpPr>
          <p:cNvPr id="3" name="Content Placeholder 2"/>
          <p:cNvSpPr>
            <a:spLocks noGrp="1"/>
          </p:cNvSpPr>
          <p:nvPr>
            <p:ph idx="1"/>
          </p:nvPr>
        </p:nvSpPr>
        <p:spPr/>
        <p:txBody>
          <a:bodyPr/>
          <a:lstStyle/>
          <a:p>
            <a:pPr marL="0" indent="0">
              <a:buNone/>
            </a:pPr>
            <a:r>
              <a:rPr lang="en-US" dirty="0" smtClean="0"/>
              <a:t>Institution Set Standards are a “floor” metric below which the college should expect never to fall.  Should we drop below this standard, we should be taking notice, and in some cases, immediate action.</a:t>
            </a:r>
            <a:endParaRPr lang="en-US" dirty="0"/>
          </a:p>
        </p:txBody>
      </p:sp>
    </p:spTree>
    <p:extLst>
      <p:ext uri="{BB962C8B-B14F-4D97-AF65-F5344CB8AC3E}">
        <p14:creationId xmlns:p14="http://schemas.microsoft.com/office/powerpoint/2010/main" val="252560420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Stretch goals</a:t>
            </a:r>
            <a:endParaRPr lang="en-US" dirty="0"/>
          </a:p>
        </p:txBody>
      </p:sp>
      <p:sp>
        <p:nvSpPr>
          <p:cNvPr id="3" name="Content Placeholder 2"/>
          <p:cNvSpPr>
            <a:spLocks noGrp="1"/>
          </p:cNvSpPr>
          <p:nvPr>
            <p:ph idx="1"/>
          </p:nvPr>
        </p:nvSpPr>
        <p:spPr/>
        <p:txBody>
          <a:bodyPr/>
          <a:lstStyle/>
          <a:p>
            <a:pPr marL="0" indent="0">
              <a:buNone/>
            </a:pPr>
            <a:r>
              <a:rPr lang="en-US" dirty="0" smtClean="0"/>
              <a:t>Stretch goals are aspirational.  Not “pie in the sky,” but above our usual level of performance, a level at which we hope to achieve.  Ambitious, but achievable.</a:t>
            </a:r>
            <a:endParaRPr lang="en-US" dirty="0"/>
          </a:p>
        </p:txBody>
      </p:sp>
    </p:spTree>
    <p:extLst>
      <p:ext uri="{BB962C8B-B14F-4D97-AF65-F5344CB8AC3E}">
        <p14:creationId xmlns:p14="http://schemas.microsoft.com/office/powerpoint/2010/main" val="218882110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Which metrics</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n-US" dirty="0" smtClean="0"/>
              <a:t>Institutional Set Standards and Stretch Goals can vary from year to year, but currently must be set for metrics such as:</a:t>
            </a:r>
          </a:p>
          <a:p>
            <a:r>
              <a:rPr lang="en-US" dirty="0" smtClean="0"/>
              <a:t>Course success rates</a:t>
            </a:r>
          </a:p>
          <a:p>
            <a:r>
              <a:rPr lang="en-US" dirty="0" smtClean="0"/>
              <a:t>Associate’s Degrees Awarded</a:t>
            </a:r>
          </a:p>
          <a:p>
            <a:r>
              <a:rPr lang="en-US" dirty="0" smtClean="0"/>
              <a:t>Certificates Awarded</a:t>
            </a:r>
          </a:p>
          <a:p>
            <a:r>
              <a:rPr lang="en-US" dirty="0" smtClean="0"/>
              <a:t>Transfers</a:t>
            </a:r>
          </a:p>
          <a:p>
            <a:r>
              <a:rPr lang="en-US" dirty="0" smtClean="0"/>
              <a:t>Licensure Pass Rates for CTE Programs</a:t>
            </a:r>
          </a:p>
          <a:p>
            <a:r>
              <a:rPr lang="en-US" dirty="0" smtClean="0"/>
              <a:t>Job Placement Rates for CTE Programs</a:t>
            </a:r>
          </a:p>
          <a:p>
            <a:endParaRPr lang="en-US" dirty="0"/>
          </a:p>
        </p:txBody>
      </p:sp>
    </p:spTree>
    <p:extLst>
      <p:ext uri="{BB962C8B-B14F-4D97-AF65-F5344CB8AC3E}">
        <p14:creationId xmlns:p14="http://schemas.microsoft.com/office/powerpoint/2010/main" val="24999385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do we set goals?  </a:t>
            </a:r>
            <a:br>
              <a:rPr lang="en-US" dirty="0" smtClean="0"/>
            </a:br>
            <a:r>
              <a:rPr lang="en-US" dirty="0" smtClean="0"/>
              <a:t>(Something more than random)</a:t>
            </a:r>
            <a:endParaRPr lang="en-US" dirty="0"/>
          </a:p>
        </p:txBody>
      </p:sp>
      <p:pic>
        <p:nvPicPr>
          <p:cNvPr id="1026" name="Picture 2" descr="Target with random arrows stock image. Image of concept - 12733419"/>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438217" y="2249488"/>
            <a:ext cx="3312392" cy="35417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9009005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institution set standards</a:t>
            </a:r>
            <a:endParaRPr lang="en-US" dirty="0"/>
          </a:p>
        </p:txBody>
      </p:sp>
      <p:sp>
        <p:nvSpPr>
          <p:cNvPr id="3" name="Content Placeholder 2"/>
          <p:cNvSpPr>
            <a:spLocks noGrp="1"/>
          </p:cNvSpPr>
          <p:nvPr>
            <p:ph idx="1"/>
          </p:nvPr>
        </p:nvSpPr>
        <p:spPr/>
        <p:txBody>
          <a:bodyPr/>
          <a:lstStyle/>
          <a:p>
            <a:r>
              <a:rPr lang="en-US" dirty="0" smtClean="0"/>
              <a:t>Consider past performance</a:t>
            </a:r>
          </a:p>
          <a:p>
            <a:r>
              <a:rPr lang="en-US" dirty="0" smtClean="0"/>
              <a:t>How low is too low?</a:t>
            </a:r>
          </a:p>
          <a:p>
            <a:r>
              <a:rPr lang="en-US" dirty="0" smtClean="0"/>
              <a:t>Don’t just pick the lowest recent year (you’ll never fall below)</a:t>
            </a:r>
          </a:p>
          <a:p>
            <a:r>
              <a:rPr lang="en-US" dirty="0" smtClean="0"/>
              <a:t>Some metrics vary more than others</a:t>
            </a:r>
          </a:p>
          <a:p>
            <a:r>
              <a:rPr lang="en-US" dirty="0" smtClean="0"/>
              <a:t>Apply appropriate statistical techniques</a:t>
            </a:r>
            <a:endParaRPr lang="en-US" dirty="0"/>
          </a:p>
        </p:txBody>
      </p:sp>
    </p:spTree>
    <p:extLst>
      <p:ext uri="{BB962C8B-B14F-4D97-AF65-F5344CB8AC3E}">
        <p14:creationId xmlns:p14="http://schemas.microsoft.com/office/powerpoint/2010/main" val="21126753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Setting an institutional set standard	 </a:t>
            </a:r>
            <a:endParaRPr lang="en-US" dirty="0"/>
          </a:p>
        </p:txBody>
      </p:sp>
      <p:sp>
        <p:nvSpPr>
          <p:cNvPr id="3" name="Content Placeholder 2"/>
          <p:cNvSpPr>
            <a:spLocks noGrp="1"/>
          </p:cNvSpPr>
          <p:nvPr>
            <p:ph idx="1"/>
          </p:nvPr>
        </p:nvSpPr>
        <p:spPr/>
        <p:txBody>
          <a:bodyPr/>
          <a:lstStyle/>
          <a:p>
            <a:pPr marL="0" indent="0">
              <a:buNone/>
            </a:pPr>
            <a:r>
              <a:rPr lang="en-US" dirty="0" smtClean="0"/>
              <a:t>A level below which we should aspire never to fall below</a:t>
            </a:r>
            <a:endParaRPr lang="en-US" dirty="0"/>
          </a:p>
        </p:txBody>
      </p:sp>
    </p:spTree>
    <p:extLst>
      <p:ext uri="{BB962C8B-B14F-4D97-AF65-F5344CB8AC3E}">
        <p14:creationId xmlns:p14="http://schemas.microsoft.com/office/powerpoint/2010/main" val="418630080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Standard deviation</a:t>
            </a:r>
            <a:endParaRPr lang="en-US" dirty="0"/>
          </a:p>
        </p:txBody>
      </p:sp>
      <p:sp>
        <p:nvSpPr>
          <p:cNvPr id="3" name="Content Placeholder 2"/>
          <p:cNvSpPr>
            <a:spLocks noGrp="1"/>
          </p:cNvSpPr>
          <p:nvPr>
            <p:ph idx="1"/>
          </p:nvPr>
        </p:nvSpPr>
        <p:spPr/>
        <p:txBody>
          <a:bodyPr/>
          <a:lstStyle/>
          <a:p>
            <a:r>
              <a:rPr lang="en-US" dirty="0" smtClean="0"/>
              <a:t>Standard deviation is a measure of the amount of variation in a set of values</a:t>
            </a:r>
          </a:p>
          <a:p>
            <a:r>
              <a:rPr lang="en-US" dirty="0" smtClean="0"/>
              <a:t>Example 1:  values, 10, 20, 50, 100, 500; STDEV=206.5</a:t>
            </a:r>
          </a:p>
          <a:p>
            <a:r>
              <a:rPr lang="en-US" dirty="0" smtClean="0"/>
              <a:t>Example 2:  values 10, 15, 20, 25, 35; STDEV=9.6</a:t>
            </a:r>
          </a:p>
          <a:p>
            <a:endParaRPr lang="en-US" dirty="0"/>
          </a:p>
          <a:p>
            <a:r>
              <a:rPr lang="en-US" dirty="0" smtClean="0"/>
              <a:t>Standard deviation shows how much a set of values tends to vary</a:t>
            </a:r>
            <a:endParaRPr lang="en-US" dirty="0"/>
          </a:p>
        </p:txBody>
      </p:sp>
    </p:spTree>
    <p:extLst>
      <p:ext uri="{BB962C8B-B14F-4D97-AF65-F5344CB8AC3E}">
        <p14:creationId xmlns:p14="http://schemas.microsoft.com/office/powerpoint/2010/main" val="110641180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rcuit">
  <a:themeElements>
    <a:clrScheme name="Circuit">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docProps/app.xml><?xml version="1.0" encoding="utf-8"?>
<Properties xmlns="http://schemas.openxmlformats.org/officeDocument/2006/extended-properties" xmlns:vt="http://schemas.openxmlformats.org/officeDocument/2006/docPropsVTypes">
  <Template>TM04033919[[fn=Circuit]]</Template>
  <TotalTime>1790</TotalTime>
  <Words>950</Words>
  <Application>Microsoft Office PowerPoint</Application>
  <PresentationFormat>Widescreen</PresentationFormat>
  <Paragraphs>97</Paragraphs>
  <Slides>18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18</vt:i4>
      </vt:variant>
    </vt:vector>
  </HeadingPairs>
  <TitlesOfParts>
    <vt:vector size="22" baseType="lpstr">
      <vt:lpstr>Arial</vt:lpstr>
      <vt:lpstr>Trebuchet MS</vt:lpstr>
      <vt:lpstr>Tw Cen MT</vt:lpstr>
      <vt:lpstr>Circuit</vt:lpstr>
      <vt:lpstr>Accreditation Institution set standards and stretch goals</vt:lpstr>
      <vt:lpstr>Purpose </vt:lpstr>
      <vt:lpstr>Institution set standards</vt:lpstr>
      <vt:lpstr>Stretch goals</vt:lpstr>
      <vt:lpstr>Which metrics</vt:lpstr>
      <vt:lpstr>How do we set goals?   (Something more than random)</vt:lpstr>
      <vt:lpstr>institution set standards</vt:lpstr>
      <vt:lpstr>Setting an institutional set standard  </vt:lpstr>
      <vt:lpstr>Standard deviation</vt:lpstr>
      <vt:lpstr>Standard deviation</vt:lpstr>
      <vt:lpstr>Applying this to institution set standards</vt:lpstr>
      <vt:lpstr>ISS Using standard deviation </vt:lpstr>
      <vt:lpstr>Applying this to institution set standards</vt:lpstr>
      <vt:lpstr>Setting Stretch goals  </vt:lpstr>
      <vt:lpstr>Applying this to institution set standards</vt:lpstr>
      <vt:lpstr>Applying this to institution set standards</vt:lpstr>
      <vt:lpstr>How this applies going forward</vt:lpstr>
      <vt:lpstr>Notes and exceptions</vt:lpstr>
    </vt:vector>
  </TitlesOfParts>
  <Company>Porterville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Accreditation Institution set standards and stretch goals</dc:title>
  <dc:creator>Michael Carley</dc:creator>
  <cp:lastModifiedBy>Michael Carley</cp:lastModifiedBy>
  <cp:revision>17</cp:revision>
  <dcterms:created xsi:type="dcterms:W3CDTF">2021-03-01T19:39:41Z</dcterms:created>
  <dcterms:modified xsi:type="dcterms:W3CDTF">2021-03-03T01:29:54Z</dcterms:modified>
</cp:coreProperties>
</file>